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50" roundtripDataSignature="AMtx7miyIC4u8n787HNjZXj2Ya6L44Yr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B056C4-172C-4E96-B0E0-EE1085BC0750}">
  <a:tblStyle styleId="{4AB056C4-172C-4E96-B0E0-EE1085BC0750}" styleName="Table_0">
    <a:wholeTbl>
      <a:tcTxStyle b="off" i="off">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9433EEB-115C-45AD-9A2C-F99AB730B7FF}"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band1H>
    <a:band2H>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band2H>
    <a:band1V>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band1V>
    <a:band2V>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band2V>
    <a:lastCol>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lastCol>
    <a:firstCol>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firstCol>
    <a:lastRow>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lastRow>
    <a:seCell>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seCell>
    <a:swCell>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swCell>
    <a:firstRow>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firstRow>
    <a:neCell>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neCell>
    <a:nwCell>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65" name="Google Shape;65;p1:notes"/>
          <p:cNvSpPr/>
          <p:nvPr>
            <p:ph idx="2" type="sldImg"/>
          </p:nvPr>
        </p:nvSpPr>
        <p:spPr>
          <a:xfrm>
            <a:off x="1108075" y="812800"/>
            <a:ext cx="5343525"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0: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125" name="Google Shape;125;p1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1: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131" name="Google Shape;131;p1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12: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138" name="Google Shape;138;p12: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 name="Google Shape;143;p13: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144" name="Google Shape;144;p13: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 name="Google Shape;150;p14: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151" name="Google Shape;151;p14: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 name="Google Shape;157;p15: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158" name="Google Shape;158;p15: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4" name="Google Shape;164;p16: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165" name="Google Shape;165;p16: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 name="Google Shape;172;p17: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173" name="Google Shape;173;p17: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 name="Google Shape;178;p18: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179" name="Google Shape;179;p18: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 name="Google Shape;184;p19: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185" name="Google Shape;185;p19: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77" name="Google Shape;77;p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 name="Google Shape;194;p20: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195" name="Google Shape;195;p20: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p21: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03" name="Google Shape;203;p21: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 name="Google Shape;208;p22: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09" name="Google Shape;209;p22: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 name="Google Shape;216;p23: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17" name="Google Shape;217;p23: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24: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24" name="Google Shape;224;p24: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25: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31" name="Google Shape;231;p25: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26: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38" name="Google Shape;238;p26: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3" name="Google Shape;243;p27: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44" name="Google Shape;244;p27: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1" name="Google Shape;251;p28: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52" name="Google Shape;252;p28: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8" name="Google Shape;258;p29: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59" name="Google Shape;259;p29: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82" name="Google Shape;82;p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6" name="Google Shape;266;p30: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67" name="Google Shape;267;p30: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4" name="Google Shape;274;p31: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75" name="Google Shape;275;p31: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3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1" name="Google Shape;281;p32: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82" name="Google Shape;282;p32: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8" name="Google Shape;288;p33: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89" name="Google Shape;289;p33: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6" name="Google Shape;296;p34: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97" name="Google Shape;297;p34: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4" name="Google Shape;304;p35: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305" name="Google Shape;305;p35: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2" name="Google Shape;312;p36: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313" name="Google Shape;313;p36: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3d112a00c5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3d112a00c5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1" name="Google Shape;321;g23d112a00c5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3d112a00c5_0_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3d112a00c5_0_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8" name="Google Shape;328;g23d112a00c5_0_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3d112a00c5_0_1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3d112a00c5_0_1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5" name="Google Shape;335;g23d112a00c5_0_1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4: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88" name="Google Shape;88;p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3d112a00c5_0_2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3d112a00c5_0_2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2" name="Google Shape;342;g23d112a00c5_0_2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3d112a00c5_0_2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3d112a00c5_0_2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8" name="Google Shape;348;g23d112a00c5_0_2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4" name="Google Shape;354;p3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0" name="Google Shape;360;p38: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361" name="Google Shape;361;p38: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5: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94" name="Google Shape;94;p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100" name="Google Shape;100;p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 name="Google Shape;106;p7: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107" name="Google Shape;107;p7: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8: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112" name="Google Shape;112;p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 name="Google Shape;118;p9: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119" name="Google Shape;119;p9: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5" name="Shape 15"/>
        <p:cNvGrpSpPr/>
        <p:nvPr/>
      </p:nvGrpSpPr>
      <p:grpSpPr>
        <a:xfrm>
          <a:off x="0" y="0"/>
          <a:ext cx="0" cy="0"/>
          <a:chOff x="0" y="0"/>
          <a:chExt cx="0" cy="0"/>
        </a:xfrm>
      </p:grpSpPr>
      <p:sp>
        <p:nvSpPr>
          <p:cNvPr id="16" name="Google Shape;16;p40"/>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40"/>
          <p:cNvSpPr txBox="1"/>
          <p:nvPr>
            <p:ph idx="1" type="subTitle"/>
          </p:nvPr>
        </p:nvSpPr>
        <p:spPr>
          <a:xfrm>
            <a:off x="457200" y="1600200"/>
            <a:ext cx="8229240" cy="452556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5" name="Shape 45"/>
        <p:cNvGrpSpPr/>
        <p:nvPr/>
      </p:nvGrpSpPr>
      <p:grpSpPr>
        <a:xfrm>
          <a:off x="0" y="0"/>
          <a:ext cx="0" cy="0"/>
          <a:chOff x="0" y="0"/>
          <a:chExt cx="0" cy="0"/>
        </a:xfrm>
      </p:grpSpPr>
      <p:sp>
        <p:nvSpPr>
          <p:cNvPr id="46" name="Google Shape;46;p49"/>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9"/>
          <p:cNvSpPr txBox="1"/>
          <p:nvPr>
            <p:ph idx="1" type="body"/>
          </p:nvPr>
        </p:nvSpPr>
        <p:spPr>
          <a:xfrm>
            <a:off x="457200" y="1600200"/>
            <a:ext cx="822924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 name="Google Shape;48;p49"/>
          <p:cNvSpPr txBox="1"/>
          <p:nvPr>
            <p:ph idx="2" type="body"/>
          </p:nvPr>
        </p:nvSpPr>
        <p:spPr>
          <a:xfrm>
            <a:off x="457200" y="3964320"/>
            <a:ext cx="822924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9" name="Shape 49"/>
        <p:cNvGrpSpPr/>
        <p:nvPr/>
      </p:nvGrpSpPr>
      <p:grpSpPr>
        <a:xfrm>
          <a:off x="0" y="0"/>
          <a:ext cx="0" cy="0"/>
          <a:chOff x="0" y="0"/>
          <a:chExt cx="0" cy="0"/>
        </a:xfrm>
      </p:grpSpPr>
      <p:sp>
        <p:nvSpPr>
          <p:cNvPr id="50" name="Google Shape;50;p50"/>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0"/>
          <p:cNvSpPr txBox="1"/>
          <p:nvPr>
            <p:ph idx="1" type="body"/>
          </p:nvPr>
        </p:nvSpPr>
        <p:spPr>
          <a:xfrm>
            <a:off x="457200" y="1600200"/>
            <a:ext cx="40158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2" name="Google Shape;52;p50"/>
          <p:cNvSpPr txBox="1"/>
          <p:nvPr>
            <p:ph idx="2" type="body"/>
          </p:nvPr>
        </p:nvSpPr>
        <p:spPr>
          <a:xfrm>
            <a:off x="4674240" y="1600200"/>
            <a:ext cx="40158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3" name="Google Shape;53;p50"/>
          <p:cNvSpPr txBox="1"/>
          <p:nvPr>
            <p:ph idx="3" type="body"/>
          </p:nvPr>
        </p:nvSpPr>
        <p:spPr>
          <a:xfrm>
            <a:off x="457200" y="3964320"/>
            <a:ext cx="40158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4" name="Google Shape;54;p50"/>
          <p:cNvSpPr txBox="1"/>
          <p:nvPr>
            <p:ph idx="4" type="body"/>
          </p:nvPr>
        </p:nvSpPr>
        <p:spPr>
          <a:xfrm>
            <a:off x="4674240" y="3964320"/>
            <a:ext cx="40158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5" name="Shape 55"/>
        <p:cNvGrpSpPr/>
        <p:nvPr/>
      </p:nvGrpSpPr>
      <p:grpSpPr>
        <a:xfrm>
          <a:off x="0" y="0"/>
          <a:ext cx="0" cy="0"/>
          <a:chOff x="0" y="0"/>
          <a:chExt cx="0" cy="0"/>
        </a:xfrm>
      </p:grpSpPr>
      <p:sp>
        <p:nvSpPr>
          <p:cNvPr id="56" name="Google Shape;56;p51"/>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1"/>
          <p:cNvSpPr txBox="1"/>
          <p:nvPr>
            <p:ph idx="1" type="body"/>
          </p:nvPr>
        </p:nvSpPr>
        <p:spPr>
          <a:xfrm>
            <a:off x="457200" y="1600200"/>
            <a:ext cx="26496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8" name="Google Shape;58;p51"/>
          <p:cNvSpPr txBox="1"/>
          <p:nvPr>
            <p:ph idx="2" type="body"/>
          </p:nvPr>
        </p:nvSpPr>
        <p:spPr>
          <a:xfrm>
            <a:off x="3239640" y="1600200"/>
            <a:ext cx="26496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9" name="Google Shape;59;p51"/>
          <p:cNvSpPr txBox="1"/>
          <p:nvPr>
            <p:ph idx="3" type="body"/>
          </p:nvPr>
        </p:nvSpPr>
        <p:spPr>
          <a:xfrm>
            <a:off x="6022080" y="1600200"/>
            <a:ext cx="26496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0" name="Google Shape;60;p51"/>
          <p:cNvSpPr txBox="1"/>
          <p:nvPr>
            <p:ph idx="4" type="body"/>
          </p:nvPr>
        </p:nvSpPr>
        <p:spPr>
          <a:xfrm>
            <a:off x="457200" y="3964320"/>
            <a:ext cx="26496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1" name="Google Shape;61;p51"/>
          <p:cNvSpPr txBox="1"/>
          <p:nvPr>
            <p:ph idx="5" type="body"/>
          </p:nvPr>
        </p:nvSpPr>
        <p:spPr>
          <a:xfrm>
            <a:off x="3239640" y="3964320"/>
            <a:ext cx="26496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2" name="Google Shape;62;p51"/>
          <p:cNvSpPr txBox="1"/>
          <p:nvPr>
            <p:ph idx="6" type="body"/>
          </p:nvPr>
        </p:nvSpPr>
        <p:spPr>
          <a:xfrm>
            <a:off x="6022080" y="3964320"/>
            <a:ext cx="26496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 name="Shape 18"/>
        <p:cNvGrpSpPr/>
        <p:nvPr/>
      </p:nvGrpSpPr>
      <p:grpSpPr>
        <a:xfrm>
          <a:off x="0" y="0"/>
          <a:ext cx="0" cy="0"/>
          <a:chOff x="0" y="0"/>
          <a:chExt cx="0" cy="0"/>
        </a:xfrm>
      </p:grpSpPr>
      <p:sp>
        <p:nvSpPr>
          <p:cNvPr id="19" name="Google Shape;19;p41"/>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0" name="Shape 20"/>
        <p:cNvGrpSpPr/>
        <p:nvPr/>
      </p:nvGrpSpPr>
      <p:grpSpPr>
        <a:xfrm>
          <a:off x="0" y="0"/>
          <a:ext cx="0" cy="0"/>
          <a:chOff x="0" y="0"/>
          <a:chExt cx="0" cy="0"/>
        </a:xfrm>
      </p:grpSpPr>
      <p:sp>
        <p:nvSpPr>
          <p:cNvPr id="21" name="Google Shape;21;p42"/>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42"/>
          <p:cNvSpPr txBox="1"/>
          <p:nvPr>
            <p:ph idx="1" type="body"/>
          </p:nvPr>
        </p:nvSpPr>
        <p:spPr>
          <a:xfrm>
            <a:off x="457200" y="1600200"/>
            <a:ext cx="8229240" cy="4525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3" name="Shape 2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4" name="Shape 24"/>
        <p:cNvGrpSpPr/>
        <p:nvPr/>
      </p:nvGrpSpPr>
      <p:grpSpPr>
        <a:xfrm>
          <a:off x="0" y="0"/>
          <a:ext cx="0" cy="0"/>
          <a:chOff x="0" y="0"/>
          <a:chExt cx="0" cy="0"/>
        </a:xfrm>
      </p:grpSpPr>
      <p:sp>
        <p:nvSpPr>
          <p:cNvPr id="25" name="Google Shape;25;p44"/>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4"/>
          <p:cNvSpPr txBox="1"/>
          <p:nvPr>
            <p:ph idx="1" type="body"/>
          </p:nvPr>
        </p:nvSpPr>
        <p:spPr>
          <a:xfrm>
            <a:off x="457200" y="1600200"/>
            <a:ext cx="4015800" cy="4525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 name="Google Shape;27;p44"/>
          <p:cNvSpPr txBox="1"/>
          <p:nvPr>
            <p:ph idx="2" type="body"/>
          </p:nvPr>
        </p:nvSpPr>
        <p:spPr>
          <a:xfrm>
            <a:off x="4674240" y="1600200"/>
            <a:ext cx="4015800" cy="4525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8" name="Shape 28"/>
        <p:cNvGrpSpPr/>
        <p:nvPr/>
      </p:nvGrpSpPr>
      <p:grpSpPr>
        <a:xfrm>
          <a:off x="0" y="0"/>
          <a:ext cx="0" cy="0"/>
          <a:chOff x="0" y="0"/>
          <a:chExt cx="0" cy="0"/>
        </a:xfrm>
      </p:grpSpPr>
      <p:sp>
        <p:nvSpPr>
          <p:cNvPr id="29" name="Google Shape;29;p45"/>
          <p:cNvSpPr txBox="1"/>
          <p:nvPr>
            <p:ph idx="1" type="subTitle"/>
          </p:nvPr>
        </p:nvSpPr>
        <p:spPr>
          <a:xfrm>
            <a:off x="457200" y="274680"/>
            <a:ext cx="8229240" cy="529776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 name="Shape 30"/>
        <p:cNvGrpSpPr/>
        <p:nvPr/>
      </p:nvGrpSpPr>
      <p:grpSpPr>
        <a:xfrm>
          <a:off x="0" y="0"/>
          <a:ext cx="0" cy="0"/>
          <a:chOff x="0" y="0"/>
          <a:chExt cx="0" cy="0"/>
        </a:xfrm>
      </p:grpSpPr>
      <p:sp>
        <p:nvSpPr>
          <p:cNvPr id="31" name="Google Shape;31;p46"/>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6"/>
          <p:cNvSpPr txBox="1"/>
          <p:nvPr>
            <p:ph idx="1" type="body"/>
          </p:nvPr>
        </p:nvSpPr>
        <p:spPr>
          <a:xfrm>
            <a:off x="457200" y="1600200"/>
            <a:ext cx="40158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 name="Google Shape;33;p46"/>
          <p:cNvSpPr txBox="1"/>
          <p:nvPr>
            <p:ph idx="2" type="body"/>
          </p:nvPr>
        </p:nvSpPr>
        <p:spPr>
          <a:xfrm>
            <a:off x="4674240" y="1600200"/>
            <a:ext cx="4015800" cy="4525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4" name="Google Shape;34;p46"/>
          <p:cNvSpPr txBox="1"/>
          <p:nvPr>
            <p:ph idx="3" type="body"/>
          </p:nvPr>
        </p:nvSpPr>
        <p:spPr>
          <a:xfrm>
            <a:off x="457200" y="3964320"/>
            <a:ext cx="40158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5" name="Shape 35"/>
        <p:cNvGrpSpPr/>
        <p:nvPr/>
      </p:nvGrpSpPr>
      <p:grpSpPr>
        <a:xfrm>
          <a:off x="0" y="0"/>
          <a:ext cx="0" cy="0"/>
          <a:chOff x="0" y="0"/>
          <a:chExt cx="0" cy="0"/>
        </a:xfrm>
      </p:grpSpPr>
      <p:sp>
        <p:nvSpPr>
          <p:cNvPr id="36" name="Google Shape;36;p47"/>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7"/>
          <p:cNvSpPr txBox="1"/>
          <p:nvPr>
            <p:ph idx="1" type="body"/>
          </p:nvPr>
        </p:nvSpPr>
        <p:spPr>
          <a:xfrm>
            <a:off x="457200" y="1600200"/>
            <a:ext cx="4015800" cy="4525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 name="Google Shape;38;p47"/>
          <p:cNvSpPr txBox="1"/>
          <p:nvPr>
            <p:ph idx="2" type="body"/>
          </p:nvPr>
        </p:nvSpPr>
        <p:spPr>
          <a:xfrm>
            <a:off x="4674240" y="1600200"/>
            <a:ext cx="40158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 name="Google Shape;39;p47"/>
          <p:cNvSpPr txBox="1"/>
          <p:nvPr>
            <p:ph idx="3" type="body"/>
          </p:nvPr>
        </p:nvSpPr>
        <p:spPr>
          <a:xfrm>
            <a:off x="4674240" y="3964320"/>
            <a:ext cx="40158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 name="Shape 40"/>
        <p:cNvGrpSpPr/>
        <p:nvPr/>
      </p:nvGrpSpPr>
      <p:grpSpPr>
        <a:xfrm>
          <a:off x="0" y="0"/>
          <a:ext cx="0" cy="0"/>
          <a:chOff x="0" y="0"/>
          <a:chExt cx="0" cy="0"/>
        </a:xfrm>
      </p:grpSpPr>
      <p:sp>
        <p:nvSpPr>
          <p:cNvPr id="41" name="Google Shape;41;p48"/>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8"/>
          <p:cNvSpPr txBox="1"/>
          <p:nvPr>
            <p:ph idx="1" type="body"/>
          </p:nvPr>
        </p:nvSpPr>
        <p:spPr>
          <a:xfrm>
            <a:off x="457200" y="1600200"/>
            <a:ext cx="40158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3" name="Google Shape;43;p48"/>
          <p:cNvSpPr txBox="1"/>
          <p:nvPr>
            <p:ph idx="2" type="body"/>
          </p:nvPr>
        </p:nvSpPr>
        <p:spPr>
          <a:xfrm>
            <a:off x="4674240" y="1600200"/>
            <a:ext cx="40158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 name="Google Shape;44;p48"/>
          <p:cNvSpPr txBox="1"/>
          <p:nvPr>
            <p:ph idx="3" type="body"/>
          </p:nvPr>
        </p:nvSpPr>
        <p:spPr>
          <a:xfrm>
            <a:off x="457200" y="3964320"/>
            <a:ext cx="822924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39"/>
          <p:cNvSpPr txBox="1"/>
          <p:nvPr>
            <p:ph type="title"/>
          </p:nvPr>
        </p:nvSpPr>
        <p:spPr>
          <a:xfrm>
            <a:off x="685800" y="2130480"/>
            <a:ext cx="7772040" cy="146952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9"/>
          <p:cNvSpPr txBox="1"/>
          <p:nvPr>
            <p:ph idx="10" type="dt"/>
          </p:nvPr>
        </p:nvSpPr>
        <p:spPr>
          <a:xfrm>
            <a:off x="457200" y="6356520"/>
            <a:ext cx="2133360" cy="36468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 name="Google Shape;12;p39"/>
          <p:cNvSpPr txBox="1"/>
          <p:nvPr>
            <p:ph idx="11" type="ftr"/>
          </p:nvPr>
        </p:nvSpPr>
        <p:spPr>
          <a:xfrm>
            <a:off x="3124080" y="6356520"/>
            <a:ext cx="2895120" cy="36468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39"/>
          <p:cNvSpPr txBox="1"/>
          <p:nvPr>
            <p:ph idx="12" type="sldNum"/>
          </p:nvPr>
        </p:nvSpPr>
        <p:spPr>
          <a:xfrm>
            <a:off x="6553080" y="6356520"/>
            <a:ext cx="213336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dk1"/>
              </a:solidFill>
              <a:latin typeface="Times New Roman"/>
              <a:ea typeface="Times New Roman"/>
              <a:cs typeface="Times New Roman"/>
              <a:sym typeface="Times New Roman"/>
            </a:endParaRPr>
          </a:p>
        </p:txBody>
      </p:sp>
      <p:sp>
        <p:nvSpPr>
          <p:cNvPr id="14" name="Google Shape;14;p39"/>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intellias.com/hand-tracking-and-gesture-recognition-using-ai-applications-and-challenge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
          <p:cNvSpPr txBox="1"/>
          <p:nvPr/>
        </p:nvSpPr>
        <p:spPr>
          <a:xfrm>
            <a:off x="228600" y="1792152"/>
            <a:ext cx="8856000" cy="137376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Arial"/>
                <a:ea typeface="Arial"/>
                <a:cs typeface="Arial"/>
                <a:sym typeface="Arial"/>
              </a:rPr>
            </a:br>
            <a:br>
              <a:rPr b="0" i="0" lang="en-US" sz="1800" u="none" cap="none" strike="noStrike">
                <a:solidFill>
                  <a:schemeClr val="dk1"/>
                </a:solidFill>
                <a:latin typeface="Arial"/>
                <a:ea typeface="Arial"/>
                <a:cs typeface="Arial"/>
                <a:sym typeface="Arial"/>
              </a:rPr>
            </a:br>
            <a:br>
              <a:rPr b="0" i="0" lang="en-US" sz="1800" u="none" cap="none" strike="noStrike">
                <a:solidFill>
                  <a:schemeClr val="dk1"/>
                </a:solidFill>
                <a:latin typeface="Arial"/>
                <a:ea typeface="Arial"/>
                <a:cs typeface="Arial"/>
                <a:sym typeface="Arial"/>
              </a:rPr>
            </a:br>
            <a:br>
              <a:rPr b="0" i="0" lang="en-US" sz="1800" u="none" cap="none" strike="noStrike">
                <a:solidFill>
                  <a:schemeClr val="dk1"/>
                </a:solidFill>
                <a:latin typeface="Arial"/>
                <a:ea typeface="Arial"/>
                <a:cs typeface="Arial"/>
                <a:sym typeface="Arial"/>
              </a:rPr>
            </a:br>
            <a:br>
              <a:rPr b="0" i="0" lang="en-US" sz="1800" u="none" cap="none" strike="noStrike">
                <a:solidFill>
                  <a:schemeClr val="dk1"/>
                </a:solidFill>
                <a:latin typeface="Arial"/>
                <a:ea typeface="Arial"/>
                <a:cs typeface="Arial"/>
                <a:sym typeface="Arial"/>
              </a:rPr>
            </a:br>
            <a:r>
              <a:rPr b="1" i="0" lang="en-US" sz="3200" u="sng" cap="none" strike="noStrike">
                <a:solidFill>
                  <a:srgbClr val="000000"/>
                </a:solidFill>
                <a:latin typeface="Times New Roman"/>
                <a:ea typeface="Times New Roman"/>
                <a:cs typeface="Times New Roman"/>
                <a:sym typeface="Times New Roman"/>
              </a:rPr>
              <a:t>B.Tech Project , VIIIth Sem</a:t>
            </a:r>
            <a:endParaRPr/>
          </a:p>
          <a:p>
            <a:pPr indent="0" lvl="0" marL="0" marR="0" rtl="0" algn="ctr">
              <a:lnSpc>
                <a:spcPct val="100000"/>
              </a:lnSpc>
              <a:spcBef>
                <a:spcPts val="0"/>
              </a:spcBef>
              <a:spcAft>
                <a:spcPts val="0"/>
              </a:spcAft>
              <a:buClr>
                <a:srgbClr val="000000"/>
              </a:buClr>
              <a:buSzPts val="3200"/>
              <a:buFont typeface="Arial"/>
              <a:buNone/>
            </a:pPr>
            <a:r>
              <a:rPr b="1" lang="en-US" sz="3200" u="sng">
                <a:latin typeface="Times New Roman"/>
                <a:ea typeface="Times New Roman"/>
                <a:cs typeface="Times New Roman"/>
                <a:sym typeface="Times New Roman"/>
              </a:rPr>
              <a:t>Ex</a:t>
            </a:r>
            <a:r>
              <a:rPr b="1" i="0" lang="en-US" sz="3200" u="sng" cap="none" strike="noStrike">
                <a:solidFill>
                  <a:srgbClr val="000000"/>
                </a:solidFill>
                <a:latin typeface="Times New Roman"/>
                <a:ea typeface="Times New Roman"/>
                <a:cs typeface="Times New Roman"/>
                <a:sym typeface="Times New Roman"/>
              </a:rPr>
              <a:t>ternal Evaluation </a:t>
            </a:r>
            <a:br>
              <a:rPr b="0" i="0" lang="en-US" sz="1800" u="none" cap="none" strike="noStrike">
                <a:solidFill>
                  <a:schemeClr val="dk1"/>
                </a:solidFill>
                <a:latin typeface="Arial"/>
                <a:ea typeface="Arial"/>
                <a:cs typeface="Arial"/>
                <a:sym typeface="Arial"/>
              </a:rPr>
            </a:br>
            <a:r>
              <a:rPr b="1" i="0" lang="en-US" sz="2000" u="none" cap="none" strike="noStrike">
                <a:solidFill>
                  <a:srgbClr val="000000"/>
                </a:solidFill>
                <a:latin typeface="Times New Roman"/>
                <a:ea typeface="Times New Roman"/>
                <a:cs typeface="Times New Roman"/>
                <a:sym typeface="Times New Roman"/>
              </a:rPr>
              <a:t>Project Title: </a:t>
            </a:r>
            <a:r>
              <a:rPr b="1" i="0" lang="en-US" sz="1800" u="none" cap="none" strike="noStrike">
                <a:solidFill>
                  <a:srgbClr val="000000"/>
                </a:solidFill>
                <a:latin typeface="Times New Roman"/>
                <a:ea typeface="Times New Roman"/>
                <a:cs typeface="Times New Roman"/>
                <a:sym typeface="Times New Roman"/>
              </a:rPr>
              <a:t>Controlling Basic Computer Functionalities With Hand Gesture</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br>
              <a:rPr b="0" i="0" lang="en-US" sz="2400" u="none" cap="none" strike="noStrike">
                <a:solidFill>
                  <a:srgbClr val="000000"/>
                </a:solidFill>
                <a:latin typeface="Arial"/>
                <a:ea typeface="Arial"/>
                <a:cs typeface="Arial"/>
                <a:sym typeface="Arial"/>
              </a:rPr>
            </a:br>
            <a:br>
              <a:rPr b="0" i="0" lang="en-US" sz="1800" u="none" cap="none" strike="noStrike">
                <a:solidFill>
                  <a:schemeClr val="dk1"/>
                </a:solidFill>
                <a:latin typeface="Arial"/>
                <a:ea typeface="Arial"/>
                <a:cs typeface="Arial"/>
                <a:sym typeface="Arial"/>
              </a:rPr>
            </a:br>
            <a:br>
              <a:rPr b="0" i="0" lang="en-US" sz="1800" u="none" cap="none" strike="noStrike">
                <a:solidFill>
                  <a:schemeClr val="dk1"/>
                </a:solidFill>
                <a:latin typeface="Arial"/>
                <a:ea typeface="Arial"/>
                <a:cs typeface="Arial"/>
                <a:sym typeface="Arial"/>
              </a:rPr>
            </a:br>
            <a:br>
              <a:rPr b="0" i="0" lang="en-US" sz="1800" u="none" cap="none" strike="noStrike">
                <a:solidFill>
                  <a:schemeClr val="dk1"/>
                </a:solidFill>
                <a:latin typeface="Arial"/>
                <a:ea typeface="Arial"/>
                <a:cs typeface="Arial"/>
                <a:sym typeface="Arial"/>
              </a:rPr>
            </a:br>
            <a:r>
              <a:rPr b="0" i="0" lang="en-US" sz="2800" u="none" cap="none" strike="noStrike">
                <a:solidFill>
                  <a:srgbClr val="000000"/>
                </a:solidFill>
                <a:latin typeface="Times New Roman"/>
                <a:ea typeface="Times New Roman"/>
                <a:cs typeface="Times New Roman"/>
                <a:sym typeface="Times New Roman"/>
              </a:rPr>
              <a:t> </a:t>
            </a:r>
            <a:endParaRPr b="0" i="0" sz="2800" u="none" cap="none" strike="noStrike">
              <a:solidFill>
                <a:srgbClr val="000000"/>
              </a:solidFill>
              <a:latin typeface="Calibri"/>
              <a:ea typeface="Calibri"/>
              <a:cs typeface="Calibri"/>
              <a:sym typeface="Calibri"/>
            </a:endParaRPr>
          </a:p>
        </p:txBody>
      </p:sp>
      <p:sp>
        <p:nvSpPr>
          <p:cNvPr id="68" name="Google Shape;68;p1"/>
          <p:cNvSpPr/>
          <p:nvPr/>
        </p:nvSpPr>
        <p:spPr>
          <a:xfrm>
            <a:off x="642960" y="5357880"/>
            <a:ext cx="8074200" cy="10959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Times New Roman"/>
                <a:ea typeface="Times New Roman"/>
                <a:cs typeface="Times New Roman"/>
                <a:sym typeface="Times New Roman"/>
              </a:rPr>
              <a:t>DEPARTMENT OF COMPUTER SCIENCE &amp; ENGINEERING</a:t>
            </a:r>
            <a:endParaRPr b="0" i="0" sz="2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Times New Roman"/>
                <a:ea typeface="Times New Roman"/>
                <a:cs typeface="Times New Roman"/>
                <a:sym typeface="Times New Roman"/>
              </a:rPr>
              <a:t>SCHOOL OF ENGINEERING AND TECHNOLOGY </a:t>
            </a:r>
            <a:endParaRPr b="0" i="0" sz="2200" u="none" cap="none" strike="noStrike">
              <a:solidFill>
                <a:schemeClr val="dk1"/>
              </a:solidFill>
              <a:latin typeface="Arial"/>
              <a:ea typeface="Arial"/>
              <a:cs typeface="Arial"/>
              <a:sym typeface="Arial"/>
            </a:endParaRPr>
          </a:p>
        </p:txBody>
      </p:sp>
      <p:sp>
        <p:nvSpPr>
          <p:cNvPr id="69" name="Google Shape;69;p1"/>
          <p:cNvSpPr/>
          <p:nvPr/>
        </p:nvSpPr>
        <p:spPr>
          <a:xfrm>
            <a:off x="460073" y="3714825"/>
            <a:ext cx="4619100" cy="173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Presented by –</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Rupansh Verma, 2019648435</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Shubham Kumar Prajapati, </a:t>
            </a:r>
            <a:r>
              <a:rPr b="0" i="0" lang="en-US" sz="1800" u="none" cap="none" strike="noStrike">
                <a:solidFill>
                  <a:srgbClr val="222222"/>
                </a:solidFill>
                <a:latin typeface="Times New Roman"/>
                <a:ea typeface="Times New Roman"/>
                <a:cs typeface="Times New Roman"/>
                <a:sym typeface="Times New Roman"/>
              </a:rPr>
              <a:t>2019005595</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70" name="Google Shape;70;p1"/>
          <p:cNvSpPr/>
          <p:nvPr/>
        </p:nvSpPr>
        <p:spPr>
          <a:xfrm>
            <a:off x="5740876" y="3714816"/>
            <a:ext cx="2714400" cy="36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Under the Supervision of--</a:t>
            </a:r>
            <a:endParaRPr b="0" i="0" sz="1800" u="none" cap="none" strike="noStrike">
              <a:solidFill>
                <a:schemeClr val="dk1"/>
              </a:solidFill>
              <a:latin typeface="Arial"/>
              <a:ea typeface="Arial"/>
              <a:cs typeface="Arial"/>
              <a:sym typeface="Arial"/>
            </a:endParaRPr>
          </a:p>
        </p:txBody>
      </p:sp>
      <p:sp>
        <p:nvSpPr>
          <p:cNvPr id="71" name="Google Shape;71;p1"/>
          <p:cNvSpPr/>
          <p:nvPr/>
        </p:nvSpPr>
        <p:spPr>
          <a:xfrm>
            <a:off x="5686632" y="3989210"/>
            <a:ext cx="3457500" cy="1187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Times New Roman"/>
                <a:ea typeface="Times New Roman"/>
                <a:cs typeface="Times New Roman"/>
                <a:sym typeface="Times New Roman"/>
              </a:rPr>
              <a:t>Mr. Akhilesh Kumar Singh</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Sharda University, </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Gr. Noida</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 name="Google Shape;72;p1"/>
          <p:cNvSpPr txBox="1"/>
          <p:nvPr/>
        </p:nvSpPr>
        <p:spPr>
          <a:xfrm>
            <a:off x="6553080" y="6356520"/>
            <a:ext cx="2133360" cy="36468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B8B8B"/>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
        <p:nvSpPr>
          <p:cNvPr id="73" name="Google Shape;73;p1"/>
          <p:cNvSpPr/>
          <p:nvPr/>
        </p:nvSpPr>
        <p:spPr>
          <a:xfrm>
            <a:off x="155520" y="-144360"/>
            <a:ext cx="304560" cy="3045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 name="Google Shape;74;p1"/>
          <p:cNvPicPr preferRelativeResize="0"/>
          <p:nvPr/>
        </p:nvPicPr>
        <p:blipFill rotWithShape="1">
          <a:blip r:embed="rId3">
            <a:alphaModFix/>
          </a:blip>
          <a:srcRect b="0" l="35533" r="0" t="0"/>
          <a:stretch/>
        </p:blipFill>
        <p:spPr>
          <a:xfrm>
            <a:off x="2661312" y="0"/>
            <a:ext cx="3935829" cy="17143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0"/>
          <p:cNvSpPr txBox="1"/>
          <p:nvPr>
            <p:ph type="title"/>
          </p:nvPr>
        </p:nvSpPr>
        <p:spPr>
          <a:xfrm>
            <a:off x="457200" y="274638"/>
            <a:ext cx="8229600" cy="1143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3200" u="sng">
                <a:latin typeface="Times New Roman"/>
                <a:ea typeface="Times New Roman"/>
                <a:cs typeface="Times New Roman"/>
                <a:sym typeface="Times New Roman"/>
              </a:rPr>
              <a:t>Related Work- </a:t>
            </a:r>
            <a:endParaRPr u="sng"/>
          </a:p>
        </p:txBody>
      </p:sp>
      <p:sp>
        <p:nvSpPr>
          <p:cNvPr id="128" name="Google Shape;128;p10"/>
          <p:cNvSpPr txBox="1"/>
          <p:nvPr/>
        </p:nvSpPr>
        <p:spPr>
          <a:xfrm>
            <a:off x="389325" y="1617175"/>
            <a:ext cx="8365500" cy="140205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There is a application named ZESTURE developed by Zesture.app which is used to control music players and slides. </a:t>
            </a:r>
            <a:endParaRPr b="0" i="0" sz="2100" u="none" cap="none" strike="noStrike">
              <a:solidFill>
                <a:srgbClr val="000000"/>
              </a:solidFill>
              <a:latin typeface="Arial"/>
              <a:ea typeface="Arial"/>
              <a:cs typeface="Arial"/>
              <a:sym typeface="Arial"/>
            </a:endParaRPr>
          </a:p>
          <a:p>
            <a:pPr indent="-361950" lvl="0" marL="4572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There are programs to control volume of Laptop/PC.</a:t>
            </a:r>
            <a:endParaRPr b="0" i="0" sz="2100" u="none" cap="none" strike="noStrike">
              <a:solidFill>
                <a:srgbClr val="000000"/>
              </a:solidFill>
              <a:latin typeface="Arial"/>
              <a:ea typeface="Arial"/>
              <a:cs typeface="Arial"/>
              <a:sym typeface="Arial"/>
            </a:endParaRPr>
          </a:p>
          <a:p>
            <a:pPr indent="-361950" lvl="0" marL="4572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There are programs to use Hand Gesture as mouse pointer.</a:t>
            </a:r>
            <a:endParaRPr b="0" i="0" sz="21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1"/>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3600">
                <a:latin typeface="Times New Roman"/>
                <a:ea typeface="Times New Roman"/>
                <a:cs typeface="Times New Roman"/>
                <a:sym typeface="Times New Roman"/>
              </a:rPr>
              <a:t>Workload distribution - </a:t>
            </a:r>
            <a:endParaRPr/>
          </a:p>
        </p:txBody>
      </p:sp>
      <p:graphicFrame>
        <p:nvGraphicFramePr>
          <p:cNvPr id="134" name="Google Shape;134;p11"/>
          <p:cNvGraphicFramePr/>
          <p:nvPr/>
        </p:nvGraphicFramePr>
        <p:xfrm>
          <a:off x="539496" y="1417320"/>
          <a:ext cx="3000000" cy="3000000"/>
        </p:xfrm>
        <a:graphic>
          <a:graphicData uri="http://schemas.openxmlformats.org/drawingml/2006/table">
            <a:tbl>
              <a:tblPr>
                <a:noFill/>
                <a:tableStyleId>{4AB056C4-172C-4E96-B0E0-EE1085BC0750}</a:tableStyleId>
              </a:tblPr>
              <a:tblGrid>
                <a:gridCol w="954775"/>
                <a:gridCol w="3013850"/>
                <a:gridCol w="3867775"/>
              </a:tblGrid>
              <a:tr h="447525">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S. No.</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Name</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Assigned Roles</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850275">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1</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Rupansh Verma</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marR="0" rtl="0" algn="l">
                        <a:lnSpc>
                          <a:spcPct val="100000"/>
                        </a:lnSpc>
                        <a:spcBef>
                          <a:spcPts val="0"/>
                        </a:spcBef>
                        <a:spcAft>
                          <a:spcPts val="0"/>
                        </a:spcAft>
                        <a:buClr>
                          <a:srgbClr val="000000"/>
                        </a:buClr>
                        <a:buSzPts val="1400"/>
                        <a:buFont typeface="Times New Roman"/>
                        <a:buChar char="●"/>
                      </a:pPr>
                      <a:r>
                        <a:rPr b="0" i="0" lang="en-US" sz="1400" u="none" cap="none" strike="noStrike">
                          <a:solidFill>
                            <a:srgbClr val="000000"/>
                          </a:solidFill>
                          <a:latin typeface="Times New Roman"/>
                          <a:ea typeface="Times New Roman"/>
                          <a:cs typeface="Times New Roman"/>
                          <a:sym typeface="Times New Roman"/>
                        </a:rPr>
                        <a:t>Literature Review</a:t>
                      </a:r>
                      <a:endParaRPr sz="1400" u="none" cap="none" strike="noStrike"/>
                    </a:p>
                    <a:p>
                      <a:pPr indent="-317500" lvl="0" marL="457200" marR="0" rtl="0" algn="l">
                        <a:lnSpc>
                          <a:spcPct val="100000"/>
                        </a:lnSpc>
                        <a:spcBef>
                          <a:spcPts val="0"/>
                        </a:spcBef>
                        <a:spcAft>
                          <a:spcPts val="0"/>
                        </a:spcAft>
                        <a:buClr>
                          <a:srgbClr val="000000"/>
                        </a:buClr>
                        <a:buSzPts val="1400"/>
                        <a:buFont typeface="Times New Roman"/>
                        <a:buChar char="●"/>
                      </a:pPr>
                      <a:r>
                        <a:rPr lang="en-US" sz="1400" u="none" cap="none" strike="noStrike">
                          <a:latin typeface="Times New Roman"/>
                          <a:ea typeface="Times New Roman"/>
                          <a:cs typeface="Times New Roman"/>
                          <a:sym typeface="Times New Roman"/>
                        </a:rPr>
                        <a:t>Review and analyze different </a:t>
                      </a:r>
                      <a:r>
                        <a:rPr b="0" i="0" lang="en-US" sz="1400" u="none" cap="none" strike="noStrike">
                          <a:solidFill>
                            <a:srgbClr val="000000"/>
                          </a:solidFill>
                          <a:latin typeface="Times New Roman"/>
                          <a:ea typeface="Times New Roman"/>
                          <a:cs typeface="Times New Roman"/>
                          <a:sym typeface="Times New Roman"/>
                        </a:rPr>
                        <a:t>Gesture recognition</a:t>
                      </a:r>
                      <a:r>
                        <a:rPr lang="en-US" sz="1400" u="none" cap="none" strike="noStrike">
                          <a:latin typeface="Times New Roman"/>
                          <a:ea typeface="Times New Roman"/>
                          <a:cs typeface="Times New Roman"/>
                          <a:sym typeface="Times New Roman"/>
                        </a:rPr>
                        <a:t> methods</a:t>
                      </a:r>
                      <a:endParaRPr sz="1400" u="none" cap="none" strike="noStrike">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lang="en-US" sz="1400" u="none" cap="none" strike="noStrike">
                          <a:solidFill>
                            <a:schemeClr val="dk1"/>
                          </a:solidFill>
                          <a:latin typeface="Times New Roman"/>
                          <a:ea typeface="Times New Roman"/>
                          <a:cs typeface="Times New Roman"/>
                          <a:sym typeface="Times New Roman"/>
                        </a:rPr>
                        <a:t>Reading and studying about the different Gesture Recognition Method</a:t>
                      </a:r>
                      <a:endParaRPr sz="1400" u="none" cap="none" strike="noStrike">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lang="en-US" sz="1400" u="none" cap="none" strike="noStrike">
                          <a:solidFill>
                            <a:schemeClr val="dk1"/>
                          </a:solidFill>
                          <a:latin typeface="Times New Roman"/>
                          <a:ea typeface="Times New Roman"/>
                          <a:cs typeface="Times New Roman"/>
                          <a:sym typeface="Times New Roman"/>
                        </a:rPr>
                        <a:t>Writing code for gesture recognition and testing its working</a:t>
                      </a:r>
                      <a:endParaRPr sz="1400" u="none" cap="none" strike="noStrike"/>
                    </a:p>
                    <a:p>
                      <a:pPr indent="-317500" lvl="0" marL="457200" marR="0" rtl="0" algn="l">
                        <a:lnSpc>
                          <a:spcPct val="100000"/>
                        </a:lnSpc>
                        <a:spcBef>
                          <a:spcPts val="0"/>
                        </a:spcBef>
                        <a:spcAft>
                          <a:spcPts val="0"/>
                        </a:spcAft>
                        <a:buClr>
                          <a:srgbClr val="000000"/>
                        </a:buClr>
                        <a:buSzPts val="1400"/>
                        <a:buFont typeface="Times New Roman"/>
                        <a:buChar char="●"/>
                      </a:pPr>
                      <a:r>
                        <a:rPr b="0" i="0" lang="en-US" sz="1400" u="none" cap="none" strike="noStrike">
                          <a:solidFill>
                            <a:srgbClr val="000000"/>
                          </a:solidFill>
                          <a:latin typeface="Times New Roman"/>
                          <a:ea typeface="Times New Roman"/>
                          <a:cs typeface="Times New Roman"/>
                          <a:sym typeface="Times New Roman"/>
                        </a:rPr>
                        <a:t>Integration of gesture control with different task on computer</a:t>
                      </a:r>
                      <a:endParaRPr sz="1400" u="none" cap="none" strike="noStrike"/>
                    </a:p>
                    <a:p>
                      <a:pPr indent="-317500" lvl="0" marL="457200" marR="0" rtl="0" algn="l">
                        <a:lnSpc>
                          <a:spcPct val="100000"/>
                        </a:lnSpc>
                        <a:spcBef>
                          <a:spcPts val="0"/>
                        </a:spcBef>
                        <a:spcAft>
                          <a:spcPts val="0"/>
                        </a:spcAft>
                        <a:buClr>
                          <a:srgbClr val="000000"/>
                        </a:buClr>
                        <a:buSzPts val="1400"/>
                        <a:buFont typeface="Times New Roman"/>
                        <a:buChar char="●"/>
                      </a:pPr>
                      <a:r>
                        <a:rPr b="0" i="0" lang="en-US" sz="1400" u="none" cap="none" strike="noStrike">
                          <a:solidFill>
                            <a:srgbClr val="000000"/>
                          </a:solidFill>
                          <a:latin typeface="Times New Roman"/>
                          <a:ea typeface="Times New Roman"/>
                          <a:cs typeface="Times New Roman"/>
                          <a:sym typeface="Times New Roman"/>
                        </a:rPr>
                        <a:t>Research paper and report writing</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11350">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2</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Shubham K</a:t>
                      </a:r>
                      <a:r>
                        <a:rPr lang="en-US" sz="1400" u="none" cap="none" strike="noStrike">
                          <a:latin typeface="Times New Roman"/>
                          <a:ea typeface="Times New Roman"/>
                          <a:cs typeface="Times New Roman"/>
                          <a:sym typeface="Times New Roman"/>
                        </a:rPr>
                        <a:t>umar</a:t>
                      </a:r>
                      <a:r>
                        <a:rPr b="0" i="0" lang="en-US" sz="1400" u="none" cap="none" strike="noStrike">
                          <a:solidFill>
                            <a:srgbClr val="000000"/>
                          </a:solidFill>
                          <a:latin typeface="Times New Roman"/>
                          <a:ea typeface="Times New Roman"/>
                          <a:cs typeface="Times New Roman"/>
                          <a:sym typeface="Times New Roman"/>
                        </a:rPr>
                        <a:t> Prajapati</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marR="0" rtl="0" algn="l">
                        <a:lnSpc>
                          <a:spcPct val="100000"/>
                        </a:lnSpc>
                        <a:spcBef>
                          <a:spcPts val="0"/>
                        </a:spcBef>
                        <a:spcAft>
                          <a:spcPts val="0"/>
                        </a:spcAft>
                        <a:buClr>
                          <a:srgbClr val="000000"/>
                        </a:buClr>
                        <a:buSzPts val="1400"/>
                        <a:buFont typeface="Times New Roman"/>
                        <a:buChar char="●"/>
                      </a:pPr>
                      <a:r>
                        <a:rPr b="0" i="0" lang="en-US" sz="1400" u="none" cap="none" strike="noStrike">
                          <a:solidFill>
                            <a:srgbClr val="000000"/>
                          </a:solidFill>
                          <a:latin typeface="Times New Roman"/>
                          <a:ea typeface="Times New Roman"/>
                          <a:cs typeface="Times New Roman"/>
                          <a:sym typeface="Times New Roman"/>
                        </a:rPr>
                        <a:t>Old Research Paper Literature Review</a:t>
                      </a:r>
                      <a:endParaRPr sz="1400" u="none" cap="none" strike="noStrike"/>
                    </a:p>
                    <a:p>
                      <a:pPr indent="-317500" lvl="0" marL="457200" marR="0" rtl="0" algn="l">
                        <a:lnSpc>
                          <a:spcPct val="100000"/>
                        </a:lnSpc>
                        <a:spcBef>
                          <a:spcPts val="0"/>
                        </a:spcBef>
                        <a:spcAft>
                          <a:spcPts val="0"/>
                        </a:spcAft>
                        <a:buClr>
                          <a:srgbClr val="000000"/>
                        </a:buClr>
                        <a:buSzPts val="1400"/>
                        <a:buFont typeface="Times New Roman"/>
                        <a:buChar char="●"/>
                      </a:pPr>
                      <a:r>
                        <a:rPr lang="en-US" sz="1400" u="none" cap="none" strike="noStrike">
                          <a:solidFill>
                            <a:schemeClr val="dk1"/>
                          </a:solidFill>
                          <a:latin typeface="Times New Roman"/>
                          <a:ea typeface="Times New Roman"/>
                          <a:cs typeface="Times New Roman"/>
                          <a:sym typeface="Times New Roman"/>
                        </a:rPr>
                        <a:t>Review and analyze different </a:t>
                      </a:r>
                      <a:r>
                        <a:rPr b="0" i="0" lang="en-US" sz="1400" u="none" cap="none" strike="noStrike">
                          <a:solidFill>
                            <a:srgbClr val="000000"/>
                          </a:solidFill>
                          <a:latin typeface="Times New Roman"/>
                          <a:ea typeface="Times New Roman"/>
                          <a:cs typeface="Times New Roman"/>
                          <a:sym typeface="Times New Roman"/>
                        </a:rPr>
                        <a:t>Facial</a:t>
                      </a:r>
                      <a:r>
                        <a:rPr lang="en-US" sz="1400" u="none" cap="none" strike="noStrike">
                          <a:latin typeface="Times New Roman"/>
                          <a:ea typeface="Times New Roman"/>
                          <a:cs typeface="Times New Roman"/>
                          <a:sym typeface="Times New Roman"/>
                        </a:rPr>
                        <a:t> </a:t>
                      </a:r>
                      <a:r>
                        <a:rPr b="0" i="0" lang="en-US" sz="1400" u="none" cap="none" strike="noStrike">
                          <a:solidFill>
                            <a:srgbClr val="000000"/>
                          </a:solidFill>
                          <a:latin typeface="Times New Roman"/>
                          <a:ea typeface="Times New Roman"/>
                          <a:cs typeface="Times New Roman"/>
                          <a:sym typeface="Times New Roman"/>
                        </a:rPr>
                        <a:t>Recognition</a:t>
                      </a:r>
                      <a:r>
                        <a:rPr lang="en-US" sz="1400" u="none" cap="none" strike="noStrike">
                          <a:latin typeface="Times New Roman"/>
                          <a:ea typeface="Times New Roman"/>
                          <a:cs typeface="Times New Roman"/>
                          <a:sym typeface="Times New Roman"/>
                        </a:rPr>
                        <a:t> methods</a:t>
                      </a:r>
                      <a:endParaRPr sz="1400" u="none" cap="none" strike="noStrike">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chemeClr val="dk1"/>
                        </a:buClr>
                        <a:buSzPts val="1400"/>
                        <a:buFont typeface="Times New Roman"/>
                        <a:buChar char="●"/>
                      </a:pPr>
                      <a:r>
                        <a:rPr lang="en-US" sz="1400" u="none" cap="none" strike="noStrike">
                          <a:solidFill>
                            <a:schemeClr val="dk1"/>
                          </a:solidFill>
                          <a:latin typeface="Times New Roman"/>
                          <a:ea typeface="Times New Roman"/>
                          <a:cs typeface="Times New Roman"/>
                          <a:sym typeface="Times New Roman"/>
                        </a:rPr>
                        <a:t>Writing code for facial recognition and testing its working</a:t>
                      </a:r>
                      <a:endParaRPr sz="1400" u="none" cap="none" strike="noStrike">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US" sz="1400" u="none" cap="none" strike="noStrike">
                          <a:solidFill>
                            <a:srgbClr val="000000"/>
                          </a:solidFill>
                          <a:latin typeface="Times New Roman"/>
                          <a:ea typeface="Times New Roman"/>
                          <a:cs typeface="Times New Roman"/>
                          <a:sym typeface="Times New Roman"/>
                        </a:rPr>
                        <a:t>Integration of program with OS</a:t>
                      </a:r>
                      <a:r>
                        <a:rPr lang="en-US" sz="1400" u="none" cap="none" strike="noStrike"/>
                        <a:t> </a:t>
                      </a:r>
                      <a:r>
                        <a:rPr b="0" i="0" lang="en-US" sz="1400" u="none" cap="none" strike="noStrike">
                          <a:solidFill>
                            <a:srgbClr val="000000"/>
                          </a:solidFill>
                          <a:latin typeface="Times New Roman"/>
                          <a:ea typeface="Times New Roman"/>
                          <a:cs typeface="Times New Roman"/>
                          <a:sym typeface="Times New Roman"/>
                        </a:rPr>
                        <a:t>functions(like- restart ,shutdown, etc),</a:t>
                      </a:r>
                      <a:endParaRPr sz="1400" u="none" cap="none" strike="noStrike"/>
                    </a:p>
                    <a:p>
                      <a:pPr indent="-317500" lvl="0" marL="457200" marR="0" rtl="0" algn="l">
                        <a:lnSpc>
                          <a:spcPct val="100000"/>
                        </a:lnSpc>
                        <a:spcBef>
                          <a:spcPts val="0"/>
                        </a:spcBef>
                        <a:spcAft>
                          <a:spcPts val="0"/>
                        </a:spcAft>
                        <a:buClr>
                          <a:srgbClr val="000000"/>
                        </a:buClr>
                        <a:buSzPts val="1400"/>
                        <a:buFont typeface="Times New Roman"/>
                        <a:buChar char="●"/>
                      </a:pPr>
                      <a:r>
                        <a:rPr b="0" i="0" lang="en-US" sz="1400" u="none" cap="none" strike="noStrike">
                          <a:solidFill>
                            <a:srgbClr val="000000"/>
                          </a:solidFill>
                          <a:latin typeface="Times New Roman"/>
                          <a:ea typeface="Times New Roman"/>
                          <a:cs typeface="Times New Roman"/>
                          <a:sym typeface="Times New Roman"/>
                        </a:rPr>
                        <a:t>Research paper and report writing</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2"/>
          <p:cNvSpPr txBox="1"/>
          <p:nvPr/>
        </p:nvSpPr>
        <p:spPr>
          <a:xfrm>
            <a:off x="0" y="222850"/>
            <a:ext cx="9144000" cy="4841845"/>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900"/>
              <a:buFont typeface="Arial"/>
              <a:buNone/>
            </a:pPr>
            <a:r>
              <a:rPr b="1" i="0" lang="en-US" sz="2900" u="sng" cap="none" strike="noStrike">
                <a:solidFill>
                  <a:schemeClr val="dk1"/>
                </a:solidFill>
                <a:latin typeface="Arial"/>
                <a:ea typeface="Arial"/>
                <a:cs typeface="Arial"/>
                <a:sym typeface="Arial"/>
              </a:rPr>
              <a:t>Objectives of the Project-</a:t>
            </a:r>
            <a:endParaRPr b="1" i="0" sz="2900" u="sng"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en-US" sz="2200" u="none" cap="none" strike="noStrike">
                <a:solidFill>
                  <a:schemeClr val="dk1"/>
                </a:solidFill>
                <a:latin typeface="Arial"/>
                <a:ea typeface="Arial"/>
                <a:cs typeface="Arial"/>
                <a:sym typeface="Arial"/>
              </a:rPr>
              <a:t>To be able to use multiple apps, media players or even give presentations with just a wave and Gestures of your hand. </a:t>
            </a:r>
            <a:r>
              <a:rPr b="0" i="0" lang="en-US" sz="1900" u="none" cap="none" strike="noStrike">
                <a:solidFill>
                  <a:schemeClr val="dk1"/>
                </a:solidFill>
                <a:latin typeface="Arial"/>
                <a:ea typeface="Arial"/>
                <a:cs typeface="Arial"/>
                <a:sym typeface="Arial"/>
              </a:rPr>
              <a:t>(No mouse or remote controllers needed making the person to use their hand freely and and express themselves more freely when speaking.)</a:t>
            </a:r>
            <a:endParaRPr b="0" i="0" sz="19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People who have difficulty using the hardware can use the hand gesture controller to easily navigate and use the computer with the help of their hands.</a:t>
            </a:r>
            <a:endParaRPr b="0" i="0" sz="22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To be able to control the computer from farther distances and while doing other work like - Cooking, Workout,drawing etc.</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3"/>
          <p:cNvSpPr txBox="1"/>
          <p:nvPr>
            <p:ph type="title"/>
          </p:nvPr>
        </p:nvSpPr>
        <p:spPr>
          <a:xfrm>
            <a:off x="261250" y="811775"/>
            <a:ext cx="8229300" cy="727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2500" u="sng"/>
              <a:t>Hardware Requirements-</a:t>
            </a:r>
            <a:endParaRPr b="1" sz="2500" u="sng"/>
          </a:p>
          <a:p>
            <a:pPr indent="0" lvl="0" marL="0" rtl="0" algn="l">
              <a:lnSpc>
                <a:spcPct val="100000"/>
              </a:lnSpc>
              <a:spcBef>
                <a:spcPts val="0"/>
              </a:spcBef>
              <a:spcAft>
                <a:spcPts val="0"/>
              </a:spcAft>
              <a:buSzPts val="1400"/>
              <a:buNone/>
            </a:pPr>
            <a:r>
              <a:t/>
            </a:r>
            <a:endParaRPr b="1" sz="2500" u="sng"/>
          </a:p>
          <a:p>
            <a:pPr indent="0" lvl="0" marL="0" rtl="0" algn="l">
              <a:lnSpc>
                <a:spcPct val="100000"/>
              </a:lnSpc>
              <a:spcBef>
                <a:spcPts val="0"/>
              </a:spcBef>
              <a:spcAft>
                <a:spcPts val="0"/>
              </a:spcAft>
              <a:buSzPts val="1400"/>
              <a:buNone/>
            </a:pPr>
            <a:r>
              <a:t/>
            </a:r>
            <a:endParaRPr b="1" sz="2500" u="sng"/>
          </a:p>
          <a:p>
            <a:pPr indent="0" lvl="0" marL="0" rtl="0" algn="l">
              <a:lnSpc>
                <a:spcPct val="100000"/>
              </a:lnSpc>
              <a:spcBef>
                <a:spcPts val="0"/>
              </a:spcBef>
              <a:spcAft>
                <a:spcPts val="0"/>
              </a:spcAft>
              <a:buSzPts val="1400"/>
              <a:buNone/>
            </a:pPr>
            <a:r>
              <a:t/>
            </a:r>
            <a:endParaRPr b="1" sz="2500" u="sng"/>
          </a:p>
          <a:p>
            <a:pPr indent="0" lvl="0" marL="0" rtl="0" algn="l">
              <a:lnSpc>
                <a:spcPct val="115000"/>
              </a:lnSpc>
              <a:spcBef>
                <a:spcPts val="0"/>
              </a:spcBef>
              <a:spcAft>
                <a:spcPts val="0"/>
              </a:spcAft>
              <a:buSzPts val="1400"/>
              <a:buNone/>
            </a:pPr>
            <a:r>
              <a:t/>
            </a:r>
            <a:endParaRPr b="1" sz="2500" u="sng"/>
          </a:p>
        </p:txBody>
      </p:sp>
      <p:sp>
        <p:nvSpPr>
          <p:cNvPr id="147" name="Google Shape;147;p13"/>
          <p:cNvSpPr txBox="1"/>
          <p:nvPr/>
        </p:nvSpPr>
        <p:spPr>
          <a:xfrm>
            <a:off x="363900" y="1203650"/>
            <a:ext cx="8383500" cy="380489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We need the webcam or camera (with access)</a:t>
            </a:r>
            <a:endParaRPr b="0" i="0" sz="2200" u="none" cap="none" strike="noStrike">
              <a:solidFill>
                <a:schemeClr val="dk1"/>
              </a:solidFill>
              <a:latin typeface="Arial"/>
              <a:ea typeface="Arial"/>
              <a:cs typeface="Arial"/>
              <a:sym typeface="Arial"/>
            </a:endParaRPr>
          </a:p>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Enough Memory space to install software (with dataset)</a:t>
            </a:r>
            <a:endParaRPr b="0" i="0" sz="2200" u="none" cap="none" strike="noStrike">
              <a:solidFill>
                <a:schemeClr val="dk1"/>
              </a:solidFill>
              <a:latin typeface="Arial"/>
              <a:ea typeface="Arial"/>
              <a:cs typeface="Arial"/>
              <a:sym typeface="Arial"/>
            </a:endParaRPr>
          </a:p>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Camera specs:</a:t>
            </a:r>
            <a:endParaRPr b="0" i="0" sz="2200" u="none" cap="none" strike="noStrike">
              <a:solidFill>
                <a:schemeClr val="dk1"/>
              </a:solidFill>
              <a:latin typeface="Arial"/>
              <a:ea typeface="Arial"/>
              <a:cs typeface="Arial"/>
              <a:sym typeface="Arial"/>
            </a:endParaRPr>
          </a:p>
          <a:p>
            <a:pPr indent="-368300" lvl="1" marL="9144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Camera resolution should be 480p or more</a:t>
            </a:r>
            <a:endParaRPr b="0" i="0" sz="22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Camera angle:</a:t>
            </a:r>
            <a:endParaRPr b="0" i="0" sz="2200" u="none" cap="none" strike="noStrike">
              <a:solidFill>
                <a:schemeClr val="dk1"/>
              </a:solidFill>
              <a:latin typeface="Arial"/>
              <a:ea typeface="Arial"/>
              <a:cs typeface="Arial"/>
              <a:sym typeface="Arial"/>
            </a:endParaRPr>
          </a:p>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Normal camera has field of view of 78 degrees.</a:t>
            </a:r>
            <a:endParaRPr b="0" i="0" sz="2200" u="none" cap="none" strike="noStrike">
              <a:solidFill>
                <a:schemeClr val="dk1"/>
              </a:solidFill>
              <a:latin typeface="Arial"/>
              <a:ea typeface="Arial"/>
              <a:cs typeface="Arial"/>
              <a:sym typeface="Arial"/>
            </a:endParaRPr>
          </a:p>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The camera angle should be on hand level (in a way that it captures the whole hand movement).</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4"/>
          <p:cNvSpPr txBox="1"/>
          <p:nvPr>
            <p:ph type="title"/>
          </p:nvPr>
        </p:nvSpPr>
        <p:spPr>
          <a:xfrm>
            <a:off x="457350" y="264855"/>
            <a:ext cx="8229300" cy="114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2100"/>
              <a:t>Why Should We Use Hand Gesture Controller Instead Of Voice Assistant or Voice controller?</a:t>
            </a:r>
            <a:endParaRPr b="1" sz="2100"/>
          </a:p>
        </p:txBody>
      </p:sp>
      <p:sp>
        <p:nvSpPr>
          <p:cNvPr id="154" name="Google Shape;154;p14"/>
          <p:cNvSpPr txBox="1"/>
          <p:nvPr/>
        </p:nvSpPr>
        <p:spPr>
          <a:xfrm>
            <a:off x="306600" y="1349325"/>
            <a:ext cx="8530800" cy="456435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=&gt;</a:t>
            </a:r>
            <a:r>
              <a:rPr b="0" i="0" lang="en-US" sz="1800" u="none" cap="none" strike="noStrike">
                <a:solidFill>
                  <a:srgbClr val="303030"/>
                </a:solidFill>
                <a:highlight>
                  <a:srgbClr val="FFFFFF"/>
                </a:highlight>
                <a:latin typeface="Arial"/>
                <a:ea typeface="Arial"/>
                <a:cs typeface="Arial"/>
                <a:sym typeface="Arial"/>
              </a:rPr>
              <a:t>Due to the complexity of human language, it is ambiguous,everyone has different language ,different vocabulary, different speaking style, and multiple expression methods. In addition, its dynamic nature requires regular updating. Also it is not secure as the audio command of a person can be recorded and further used by someone else ,as there is no way for a computer to distinguish between the two.</a:t>
            </a:r>
            <a:endParaRPr b="0" i="0" sz="1800" u="none" cap="none" strike="noStrike">
              <a:solidFill>
                <a:srgbClr val="303030"/>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303030"/>
                </a:solidFill>
                <a:highlight>
                  <a:srgbClr val="FFFFFF"/>
                </a:highlight>
                <a:latin typeface="Arial"/>
                <a:ea typeface="Arial"/>
                <a:cs typeface="Arial"/>
                <a:sym typeface="Arial"/>
              </a:rPr>
              <a:t>At present, the voice recognition interface works well when exclusively for simple tasks, with difficulties presented by slang, regional accents, sarcasm and irony, mumbling, ambient noise, etc. still to be overcome.</a:t>
            </a:r>
            <a:endParaRPr b="0" i="0" sz="1800" u="none" cap="none" strike="noStrike">
              <a:solidFill>
                <a:srgbClr val="303030"/>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303030"/>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303030"/>
                </a:solidFill>
                <a:highlight>
                  <a:srgbClr val="FFFFFF"/>
                </a:highlight>
                <a:latin typeface="Arial"/>
                <a:ea typeface="Arial"/>
                <a:cs typeface="Arial"/>
                <a:sym typeface="Arial"/>
              </a:rPr>
              <a:t>Whereas, gesture recognition does not have difficulties with identification. It can differentiate between people, so an unauthorised person cannot use the system. This feature is essential for smart homes, protecting them from intruders. </a:t>
            </a:r>
            <a:endParaRPr b="0" i="0" sz="1800" u="none" cap="none" strike="noStrike">
              <a:solidFill>
                <a:srgbClr val="303030"/>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303030"/>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700"/>
              <a:buFont typeface="Arial"/>
              <a:buNone/>
            </a:pPr>
            <a:r>
              <a:t/>
            </a:r>
            <a:endParaRPr b="0" i="1" sz="17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5"/>
          <p:cNvSpPr txBox="1"/>
          <p:nvPr>
            <p:ph type="title"/>
          </p:nvPr>
        </p:nvSpPr>
        <p:spPr>
          <a:xfrm>
            <a:off x="407675" y="274680"/>
            <a:ext cx="8229300" cy="114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2800" u="sng"/>
              <a:t>L</a:t>
            </a:r>
            <a:r>
              <a:rPr b="1" lang="en-US" sz="2500" u="sng"/>
              <a:t>imitations of Hand Gesture Controller</a:t>
            </a:r>
            <a:endParaRPr b="1" sz="2500" u="sng"/>
          </a:p>
        </p:txBody>
      </p:sp>
      <p:sp>
        <p:nvSpPr>
          <p:cNvPr id="161" name="Google Shape;161;p15"/>
          <p:cNvSpPr txBox="1"/>
          <p:nvPr/>
        </p:nvSpPr>
        <p:spPr>
          <a:xfrm>
            <a:off x="222825" y="1966800"/>
            <a:ext cx="7130400" cy="32325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rgbClr val="000000"/>
              </a:buClr>
              <a:buSzPts val="2000"/>
              <a:buFont typeface="Times New Roman"/>
              <a:buAutoNum type="arabicParenR"/>
            </a:pPr>
            <a:r>
              <a:rPr i="0" lang="en-US" sz="2000" u="none" cap="none" strike="noStrike">
                <a:solidFill>
                  <a:srgbClr val="000000"/>
                </a:solidFill>
                <a:latin typeface="Times New Roman"/>
                <a:ea typeface="Times New Roman"/>
                <a:cs typeface="Times New Roman"/>
                <a:sym typeface="Times New Roman"/>
              </a:rPr>
              <a:t>Webcam or camera is required, cannot work without the access of computer vision.</a:t>
            </a:r>
            <a:endParaRPr i="0" sz="2000" u="none" cap="none" strike="noStrike">
              <a:solidFill>
                <a:srgbClr val="000000"/>
              </a:solidFill>
              <a:latin typeface="Times New Roman"/>
              <a:ea typeface="Times New Roman"/>
              <a:cs typeface="Times New Roman"/>
              <a:sym typeface="Times New Roman"/>
            </a:endParaRPr>
          </a:p>
          <a:p>
            <a:pPr indent="-355600" lvl="0" marL="457200" marR="0" rtl="0" algn="l">
              <a:lnSpc>
                <a:spcPct val="115000"/>
              </a:lnSpc>
              <a:spcBef>
                <a:spcPts val="0"/>
              </a:spcBef>
              <a:spcAft>
                <a:spcPts val="0"/>
              </a:spcAft>
              <a:buClr>
                <a:srgbClr val="000000"/>
              </a:buClr>
              <a:buSzPts val="2000"/>
              <a:buFont typeface="Times New Roman"/>
              <a:buAutoNum type="arabicParenR"/>
            </a:pPr>
            <a:r>
              <a:rPr i="0" lang="en-US" sz="2000" u="none" cap="none" strike="noStrike">
                <a:solidFill>
                  <a:srgbClr val="303030"/>
                </a:solidFill>
                <a:highlight>
                  <a:srgbClr val="FFFFFF"/>
                </a:highlight>
                <a:latin typeface="Times New Roman"/>
                <a:ea typeface="Times New Roman"/>
                <a:cs typeface="Times New Roman"/>
                <a:sym typeface="Times New Roman"/>
              </a:rPr>
              <a:t>It cannot work in a dark environment.</a:t>
            </a:r>
            <a:endParaRPr i="0" sz="2000" u="none" cap="none" strike="noStrike">
              <a:solidFill>
                <a:srgbClr val="303030"/>
              </a:solidFill>
              <a:highlight>
                <a:srgbClr val="FFFFFF"/>
              </a:highlight>
              <a:latin typeface="Times New Roman"/>
              <a:ea typeface="Times New Roman"/>
              <a:cs typeface="Times New Roman"/>
              <a:sym typeface="Times New Roman"/>
            </a:endParaRPr>
          </a:p>
          <a:p>
            <a:pPr indent="-355600" lvl="0" marL="457200" marR="0" rtl="0" algn="l">
              <a:lnSpc>
                <a:spcPct val="115000"/>
              </a:lnSpc>
              <a:spcBef>
                <a:spcPts val="0"/>
              </a:spcBef>
              <a:spcAft>
                <a:spcPts val="0"/>
              </a:spcAft>
              <a:buClr>
                <a:srgbClr val="000000"/>
              </a:buClr>
              <a:buSzPts val="2000"/>
              <a:buFont typeface="Times New Roman"/>
              <a:buAutoNum type="arabicParenR"/>
            </a:pPr>
            <a:r>
              <a:rPr i="0" lang="en-US" sz="2000" u="none" cap="none" strike="noStrike">
                <a:solidFill>
                  <a:srgbClr val="303030"/>
                </a:solidFill>
                <a:highlight>
                  <a:srgbClr val="FFFFFF"/>
                </a:highlight>
                <a:latin typeface="Times New Roman"/>
                <a:ea typeface="Times New Roman"/>
                <a:cs typeface="Times New Roman"/>
                <a:sym typeface="Times New Roman"/>
              </a:rPr>
              <a:t>If the hand gesture controller software is running, then other apps cannot access webcam/camera.</a:t>
            </a:r>
            <a:endParaRPr i="0" sz="2000" u="none" cap="none" strike="noStrike">
              <a:solidFill>
                <a:srgbClr val="303030"/>
              </a:solidFill>
              <a:highlight>
                <a:srgbClr val="FFFFFF"/>
              </a:highlight>
              <a:latin typeface="Times New Roman"/>
              <a:ea typeface="Times New Roman"/>
              <a:cs typeface="Times New Roman"/>
              <a:sym typeface="Times New Roman"/>
            </a:endParaRPr>
          </a:p>
          <a:p>
            <a:pPr indent="-355600" lvl="0" marL="457200" marR="0" rtl="0" algn="l">
              <a:lnSpc>
                <a:spcPct val="115000"/>
              </a:lnSpc>
              <a:spcBef>
                <a:spcPts val="0"/>
              </a:spcBef>
              <a:spcAft>
                <a:spcPts val="0"/>
              </a:spcAft>
              <a:buClr>
                <a:srgbClr val="000000"/>
              </a:buClr>
              <a:buSzPts val="2000"/>
              <a:buFont typeface="Times New Roman"/>
              <a:buAutoNum type="arabicParenR"/>
            </a:pPr>
            <a:r>
              <a:rPr i="0" lang="en-US" sz="2000" u="none" cap="none" strike="noStrike">
                <a:solidFill>
                  <a:srgbClr val="303030"/>
                </a:solidFill>
                <a:highlight>
                  <a:srgbClr val="FFFFFF"/>
                </a:highlight>
                <a:latin typeface="Times New Roman"/>
                <a:ea typeface="Times New Roman"/>
                <a:cs typeface="Times New Roman"/>
                <a:sym typeface="Times New Roman"/>
              </a:rPr>
              <a:t>If there are more than 1 person in camera view, it cannot choose whose hand gesture it has to recognize. </a:t>
            </a:r>
            <a:endParaRPr i="0" sz="2000" u="none" cap="none" strike="noStrike">
              <a:solidFill>
                <a:srgbClr val="303030"/>
              </a:solidFill>
              <a:highlight>
                <a:srgbClr val="FFFFFF"/>
              </a:highlight>
              <a:latin typeface="Times New Roman"/>
              <a:ea typeface="Times New Roman"/>
              <a:cs typeface="Times New Roman"/>
              <a:sym typeface="Times New Roman"/>
            </a:endParaRPr>
          </a:p>
          <a:p>
            <a:pPr indent="-228600" lvl="0" marL="457200" marR="0" rtl="0" algn="l">
              <a:lnSpc>
                <a:spcPct val="115000"/>
              </a:lnSpc>
              <a:spcBef>
                <a:spcPts val="0"/>
              </a:spcBef>
              <a:spcAft>
                <a:spcPts val="0"/>
              </a:spcAft>
              <a:buClr>
                <a:srgbClr val="000000"/>
              </a:buClr>
              <a:buSzPts val="1400"/>
              <a:buFont typeface="Arial"/>
              <a:buNone/>
            </a:pPr>
            <a:r>
              <a:t/>
            </a:r>
            <a:endParaRPr b="0" i="0" sz="2000" u="none" cap="none" strike="noStrike">
              <a:solidFill>
                <a:srgbClr val="303030"/>
              </a:solidFill>
              <a:highlight>
                <a:srgbClr val="FFFFFF"/>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303030"/>
              </a:solidFill>
              <a:highlight>
                <a:srgbClr val="FFFFFF"/>
              </a:highlight>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6"/>
          <p:cNvSpPr txBox="1"/>
          <p:nvPr>
            <p:ph type="title"/>
          </p:nvPr>
        </p:nvSpPr>
        <p:spPr>
          <a:xfrm>
            <a:off x="345225" y="0"/>
            <a:ext cx="8229300" cy="587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2600" u="sng"/>
              <a:t>Current Gesture Recognition Market Stats-</a:t>
            </a:r>
            <a:endParaRPr b="1" sz="2600" u="sng"/>
          </a:p>
        </p:txBody>
      </p:sp>
      <p:sp>
        <p:nvSpPr>
          <p:cNvPr id="168" name="Google Shape;168;p16"/>
          <p:cNvSpPr txBox="1"/>
          <p:nvPr/>
        </p:nvSpPr>
        <p:spPr>
          <a:xfrm>
            <a:off x="345225" y="587700"/>
            <a:ext cx="8598300" cy="282445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rgbClr val="153043"/>
              </a:buClr>
              <a:buSzPts val="2400"/>
              <a:buFont typeface="Arial"/>
              <a:buChar char="●"/>
            </a:pPr>
            <a:r>
              <a:rPr b="0" i="0" lang="en-US" sz="2400" u="none" cap="none" strike="noStrike">
                <a:solidFill>
                  <a:srgbClr val="153043"/>
                </a:solidFill>
                <a:highlight>
                  <a:srgbClr val="FFFFFF"/>
                </a:highlight>
                <a:latin typeface="Arial"/>
                <a:ea typeface="Arial"/>
                <a:cs typeface="Arial"/>
                <a:sym typeface="Arial"/>
              </a:rPr>
              <a:t>The gesture recognition and touchless sensing market is projected to reach USD 37.6 billion by 2026 from USD 13.6 billion in 2021; it is expected to grow at a CAGR of 22.6% from 2021 to 2026.</a:t>
            </a:r>
            <a:r>
              <a:rPr b="0" i="0" lang="en-US" sz="1500" u="none" cap="none" strike="noStrike">
                <a:solidFill>
                  <a:srgbClr val="153043"/>
                </a:solidFill>
                <a:highlight>
                  <a:srgbClr val="FFFFFF"/>
                </a:highlight>
                <a:latin typeface="Arial"/>
                <a:ea typeface="Arial"/>
                <a:cs typeface="Arial"/>
                <a:sym typeface="Arial"/>
              </a:rPr>
              <a:t>(marketsandmarkets.com)</a:t>
            </a:r>
            <a:endParaRPr b="0" i="0" sz="1500" u="none" cap="none" strike="noStrike">
              <a:solidFill>
                <a:srgbClr val="153043"/>
              </a:solidFill>
              <a:highlight>
                <a:srgbClr val="FFFFFF"/>
              </a:highlight>
              <a:latin typeface="Arial"/>
              <a:ea typeface="Arial"/>
              <a:cs typeface="Arial"/>
              <a:sym typeface="Arial"/>
            </a:endParaRPr>
          </a:p>
          <a:p>
            <a:pPr indent="-368300" lvl="0" marL="457200" marR="0" rtl="0" algn="l">
              <a:lnSpc>
                <a:spcPct val="100000"/>
              </a:lnSpc>
              <a:spcBef>
                <a:spcPts val="0"/>
              </a:spcBef>
              <a:spcAft>
                <a:spcPts val="0"/>
              </a:spcAft>
              <a:buClr>
                <a:srgbClr val="000000"/>
              </a:buClr>
              <a:buSzPts val="2200"/>
              <a:buFont typeface="Trebuchet MS"/>
              <a:buChar char="●"/>
            </a:pPr>
            <a:r>
              <a:rPr b="0" i="0" lang="en-US" sz="2200" u="none" cap="none" strike="noStrike">
                <a:solidFill>
                  <a:srgbClr val="2B2C2C"/>
                </a:solidFill>
                <a:latin typeface="Trebuchet MS"/>
                <a:ea typeface="Trebuchet MS"/>
                <a:cs typeface="Trebuchet MS"/>
                <a:sym typeface="Trebuchet MS"/>
              </a:rPr>
              <a:t>In 2020 alone, the </a:t>
            </a:r>
            <a:r>
              <a:rPr b="1" i="0" lang="en-US" sz="2200" u="none" cap="none" strike="noStrike">
                <a:solidFill>
                  <a:srgbClr val="06A1DD"/>
                </a:solidFill>
                <a:uFill>
                  <a:noFill/>
                </a:uFill>
                <a:latin typeface="Trebuchet MS"/>
                <a:ea typeface="Trebuchet MS"/>
                <a:cs typeface="Trebuchet MS"/>
                <a:sym typeface="Trebuchet MS"/>
                <a:hlinkClick r:id="rId3">
                  <a:extLst>
                    <a:ext uri="{A12FA001-AC4F-418D-AE19-62706E023703}">
                      <ahyp:hlinkClr val="tx"/>
                    </a:ext>
                  </a:extLst>
                </a:hlinkClick>
              </a:rPr>
              <a:t>market share was 11.6 billion USD</a:t>
            </a:r>
            <a:r>
              <a:rPr b="0" i="0" lang="en-US" sz="3400" u="none" cap="none" strike="noStrike">
                <a:solidFill>
                  <a:srgbClr val="153043"/>
                </a:solidFill>
                <a:highlight>
                  <a:srgbClr val="FFFFFF"/>
                </a:highlight>
                <a:latin typeface="Arial"/>
                <a:ea typeface="Arial"/>
                <a:cs typeface="Arial"/>
                <a:sym typeface="Arial"/>
              </a:rPr>
              <a:t>.</a:t>
            </a:r>
            <a:endParaRPr b="0" i="0" sz="3400" u="none" cap="none" strike="noStrike">
              <a:solidFill>
                <a:srgbClr val="153043"/>
              </a:solidFill>
              <a:highlight>
                <a:srgbClr val="FFFFFF"/>
              </a:highlight>
              <a:latin typeface="Arial"/>
              <a:ea typeface="Arial"/>
              <a:cs typeface="Arial"/>
              <a:sym typeface="Arial"/>
            </a:endParaRPr>
          </a:p>
          <a:p>
            <a:pPr indent="-381000" lvl="0" marL="457200" marR="0" rtl="0" algn="l">
              <a:lnSpc>
                <a:spcPct val="100000"/>
              </a:lnSpc>
              <a:spcBef>
                <a:spcPts val="0"/>
              </a:spcBef>
              <a:spcAft>
                <a:spcPts val="0"/>
              </a:spcAft>
              <a:buClr>
                <a:srgbClr val="153043"/>
              </a:buClr>
              <a:buSzPts val="2400"/>
              <a:buFont typeface="Arial"/>
              <a:buChar char="●"/>
            </a:pPr>
            <a:r>
              <a:rPr b="0" i="0" lang="en-US" sz="2400" u="none" cap="none" strike="noStrike">
                <a:solidFill>
                  <a:srgbClr val="153043"/>
                </a:solidFill>
                <a:highlight>
                  <a:srgbClr val="FFFFFF"/>
                </a:highlight>
                <a:latin typeface="Arial"/>
                <a:ea typeface="Arial"/>
                <a:cs typeface="Arial"/>
                <a:sym typeface="Arial"/>
              </a:rPr>
              <a:t>Major sectors are -</a:t>
            </a:r>
            <a:endParaRPr b="0" i="0" sz="2400" u="none" cap="none" strike="noStrike">
              <a:solidFill>
                <a:srgbClr val="153043"/>
              </a:solidFill>
              <a:highlight>
                <a:srgbClr val="FFFFFF"/>
              </a:highlight>
              <a:latin typeface="Arial"/>
              <a:ea typeface="Arial"/>
              <a:cs typeface="Arial"/>
              <a:sym typeface="Arial"/>
            </a:endParaRPr>
          </a:p>
          <a:p>
            <a:pPr indent="-381000" lvl="0" marL="914400" marR="0" rtl="0" algn="l">
              <a:lnSpc>
                <a:spcPct val="100000"/>
              </a:lnSpc>
              <a:spcBef>
                <a:spcPts val="0"/>
              </a:spcBef>
              <a:spcAft>
                <a:spcPts val="0"/>
              </a:spcAft>
              <a:buClr>
                <a:srgbClr val="153043"/>
              </a:buClr>
              <a:buSzPts val="2400"/>
              <a:buFont typeface="Arial"/>
              <a:buAutoNum type="arabicParenR"/>
            </a:pPr>
            <a:r>
              <a:rPr b="0" i="0" lang="en-US" sz="2400" u="none" cap="none" strike="noStrike">
                <a:solidFill>
                  <a:srgbClr val="153043"/>
                </a:solidFill>
                <a:highlight>
                  <a:srgbClr val="FFFFFF"/>
                </a:highlight>
                <a:latin typeface="Arial"/>
                <a:ea typeface="Arial"/>
                <a:cs typeface="Arial"/>
                <a:sym typeface="Arial"/>
              </a:rPr>
              <a:t>Automotive 2) Healthcare 3) Consumer Electronics</a:t>
            </a:r>
            <a:endParaRPr b="0" i="0" sz="2400" u="none" cap="none" strike="noStrike">
              <a:solidFill>
                <a:srgbClr val="153043"/>
              </a:solidFill>
              <a:highlight>
                <a:srgbClr val="FFFFFF"/>
              </a:highlight>
              <a:latin typeface="Arial"/>
              <a:ea typeface="Arial"/>
              <a:cs typeface="Arial"/>
              <a:sym typeface="Arial"/>
            </a:endParaRPr>
          </a:p>
        </p:txBody>
      </p:sp>
      <p:sp>
        <p:nvSpPr>
          <p:cNvPr id="169" name="Google Shape;169;p16"/>
          <p:cNvSpPr txBox="1"/>
          <p:nvPr/>
        </p:nvSpPr>
        <p:spPr>
          <a:xfrm>
            <a:off x="272850" y="3931250"/>
            <a:ext cx="8598300" cy="223771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1800"/>
              </a:spcBef>
              <a:spcAft>
                <a:spcPts val="0"/>
              </a:spcAft>
              <a:buClr>
                <a:schemeClr val="dk1"/>
              </a:buClr>
              <a:buSzPts val="1100"/>
              <a:buFont typeface="Arial"/>
              <a:buNone/>
            </a:pPr>
            <a:r>
              <a:rPr b="0" i="0" lang="en-US" sz="2100" u="none" cap="none" strike="noStrike">
                <a:solidFill>
                  <a:srgbClr val="111111"/>
                </a:solidFill>
                <a:highlight>
                  <a:srgbClr val="FFFFFF"/>
                </a:highlight>
                <a:latin typeface="Arial"/>
                <a:ea typeface="Arial"/>
                <a:cs typeface="Arial"/>
                <a:sym typeface="Arial"/>
              </a:rPr>
              <a:t>What Is the Compound Annual Growth Rate (CAGR)?</a:t>
            </a:r>
            <a:endParaRPr b="0" i="0" sz="2100" u="none" cap="none" strike="noStrike">
              <a:solidFill>
                <a:srgbClr val="111111"/>
              </a:solidFill>
              <a:highlight>
                <a:srgbClr val="FFFFFF"/>
              </a:highlight>
              <a:latin typeface="Arial"/>
              <a:ea typeface="Arial"/>
              <a:cs typeface="Arial"/>
              <a:sym typeface="Arial"/>
            </a:endParaRPr>
          </a:p>
          <a:p>
            <a:pPr indent="0" lvl="0" marL="0" marR="0" rtl="0" algn="l">
              <a:lnSpc>
                <a:spcPct val="115000"/>
              </a:lnSpc>
              <a:spcBef>
                <a:spcPts val="400"/>
              </a:spcBef>
              <a:spcAft>
                <a:spcPts val="0"/>
              </a:spcAft>
              <a:buClr>
                <a:schemeClr val="dk1"/>
              </a:buClr>
              <a:buSzPts val="1100"/>
              <a:buFont typeface="Arial"/>
              <a:buNone/>
            </a:pPr>
            <a:r>
              <a:rPr b="0" i="0" lang="en-US" sz="1750" u="none" cap="none" strike="noStrike">
                <a:solidFill>
                  <a:srgbClr val="111111"/>
                </a:solidFill>
                <a:highlight>
                  <a:srgbClr val="FFFFFF"/>
                </a:highlight>
                <a:latin typeface="Arial"/>
                <a:ea typeface="Arial"/>
                <a:cs typeface="Arial"/>
                <a:sym typeface="Arial"/>
              </a:rPr>
              <a:t>The compound annual growth rate (CAGR) is the Rate of Return(RoR) that would be required for an investment to grow from its beginning balance to its ending balance, assuming the profits were reinvested at the end of each period of the investment’s life span.</a:t>
            </a:r>
            <a:endParaRPr b="0" i="0" sz="1750" u="none" cap="none" strike="noStrike">
              <a:solidFill>
                <a:srgbClr val="111111"/>
              </a:solidFill>
              <a:highlight>
                <a:srgbClr val="FFFFFF"/>
              </a:highlight>
              <a:latin typeface="Arial"/>
              <a:ea typeface="Arial"/>
              <a:cs typeface="Arial"/>
              <a:sym typeface="Arial"/>
            </a:endParaRPr>
          </a:p>
          <a:p>
            <a:pPr indent="0" lvl="0" marL="0" marR="0" rtl="0" algn="l">
              <a:lnSpc>
                <a:spcPct val="100000"/>
              </a:lnSpc>
              <a:spcBef>
                <a:spcPts val="2100"/>
              </a:spcBef>
              <a:spcAft>
                <a:spcPts val="0"/>
              </a:spcAft>
              <a:buClr>
                <a:srgbClr val="000000"/>
              </a:buClr>
              <a:buSzPts val="1750"/>
              <a:buFont typeface="Arial"/>
              <a:buNone/>
            </a:pPr>
            <a:r>
              <a:t/>
            </a:r>
            <a:endParaRPr b="0" i="0" sz="1750" u="none" cap="none" strike="noStrike">
              <a:solidFill>
                <a:srgbClr val="111111"/>
              </a:solidFill>
              <a:highlight>
                <a:srgbClr val="FFFFFF"/>
              </a:highlight>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17"/>
          <p:cNvPicPr preferRelativeResize="0"/>
          <p:nvPr/>
        </p:nvPicPr>
        <p:blipFill rotWithShape="1">
          <a:blip r:embed="rId3">
            <a:alphaModFix/>
          </a:blip>
          <a:srcRect b="0" l="0" r="0" t="0"/>
          <a:stretch/>
        </p:blipFill>
        <p:spPr>
          <a:xfrm>
            <a:off x="162513" y="587850"/>
            <a:ext cx="8818975" cy="5346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18"/>
          <p:cNvPicPr preferRelativeResize="0"/>
          <p:nvPr/>
        </p:nvPicPr>
        <p:blipFill rotWithShape="1">
          <a:blip r:embed="rId3">
            <a:alphaModFix/>
          </a:blip>
          <a:srcRect b="0" l="0" r="0" t="0"/>
          <a:stretch/>
        </p:blipFill>
        <p:spPr>
          <a:xfrm>
            <a:off x="152400" y="152400"/>
            <a:ext cx="8860974" cy="6621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19"/>
          <p:cNvPicPr preferRelativeResize="0"/>
          <p:nvPr/>
        </p:nvPicPr>
        <p:blipFill rotWithShape="1">
          <a:blip r:embed="rId3">
            <a:alphaModFix/>
          </a:blip>
          <a:srcRect b="-1950" l="-1460" r="1460" t="1950"/>
          <a:stretch/>
        </p:blipFill>
        <p:spPr>
          <a:xfrm>
            <a:off x="96600" y="552075"/>
            <a:ext cx="8832950" cy="5753850"/>
          </a:xfrm>
          <a:prstGeom prst="rect">
            <a:avLst/>
          </a:prstGeom>
          <a:noFill/>
          <a:ln>
            <a:noFill/>
          </a:ln>
        </p:spPr>
      </p:pic>
      <p:sp>
        <p:nvSpPr>
          <p:cNvPr id="188" name="Google Shape;188;p19"/>
          <p:cNvSpPr txBox="1"/>
          <p:nvPr/>
        </p:nvSpPr>
        <p:spPr>
          <a:xfrm>
            <a:off x="6242175" y="1371600"/>
            <a:ext cx="292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9"/>
          <p:cNvSpPr txBox="1"/>
          <p:nvPr/>
        </p:nvSpPr>
        <p:spPr>
          <a:xfrm>
            <a:off x="6354150" y="1771800"/>
            <a:ext cx="15816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153043"/>
                </a:solidFill>
                <a:highlight>
                  <a:schemeClr val="lt1"/>
                </a:highlight>
                <a:latin typeface="Arial"/>
                <a:ea typeface="Arial"/>
                <a:cs typeface="Arial"/>
                <a:sym typeface="Arial"/>
              </a:rPr>
              <a:t>37.6</a:t>
            </a:r>
            <a:endParaRPr b="0" i="0" sz="1200" u="none" cap="none" strike="noStrike">
              <a:solidFill>
                <a:srgbClr val="153043"/>
              </a:solidFill>
              <a:highlight>
                <a:schemeClr val="lt1"/>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153043"/>
                </a:solidFill>
                <a:highlight>
                  <a:schemeClr val="lt1"/>
                </a:highlight>
                <a:latin typeface="Arial"/>
                <a:ea typeface="Arial"/>
                <a:cs typeface="Arial"/>
                <a:sym typeface="Arial"/>
              </a:rPr>
              <a:t>(expected)</a:t>
            </a:r>
            <a:endParaRPr b="0" i="0" sz="1200" u="none" cap="none" strike="noStrike">
              <a:solidFill>
                <a:srgbClr val="153043"/>
              </a:solidFill>
              <a:highlight>
                <a:schemeClr val="lt1"/>
              </a:highlight>
              <a:latin typeface="Arial"/>
              <a:ea typeface="Arial"/>
              <a:cs typeface="Arial"/>
              <a:sym typeface="Arial"/>
            </a:endParaRPr>
          </a:p>
        </p:txBody>
      </p:sp>
      <p:sp>
        <p:nvSpPr>
          <p:cNvPr id="190" name="Google Shape;190;p19"/>
          <p:cNvSpPr txBox="1"/>
          <p:nvPr/>
        </p:nvSpPr>
        <p:spPr>
          <a:xfrm>
            <a:off x="4376075" y="5206475"/>
            <a:ext cx="158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9"/>
          <p:cNvSpPr txBox="1"/>
          <p:nvPr/>
        </p:nvSpPr>
        <p:spPr>
          <a:xfrm>
            <a:off x="4735225" y="5119575"/>
            <a:ext cx="13344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600" u="none" cap="none" strike="noStrike">
                <a:solidFill>
                  <a:srgbClr val="153043"/>
                </a:solidFill>
                <a:highlight>
                  <a:schemeClr val="lt1"/>
                </a:highlight>
                <a:latin typeface="Arial"/>
                <a:ea typeface="Arial"/>
                <a:cs typeface="Arial"/>
                <a:sym typeface="Arial"/>
              </a:rPr>
              <a:t>(in billions)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
          <p:cNvSpPr txBox="1"/>
          <p:nvPr>
            <p:ph type="title"/>
          </p:nvPr>
        </p:nvSpPr>
        <p:spPr>
          <a:xfrm>
            <a:off x="277525" y="167880"/>
            <a:ext cx="8229300" cy="114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3600">
                <a:latin typeface="Times New Roman"/>
                <a:ea typeface="Times New Roman"/>
                <a:cs typeface="Times New Roman"/>
                <a:sym typeface="Times New Roman"/>
              </a:rPr>
              <a:t>Approval from guide for the evaluation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0"/>
          <p:cNvPicPr preferRelativeResize="0"/>
          <p:nvPr/>
        </p:nvPicPr>
        <p:blipFill rotWithShape="1">
          <a:blip r:embed="rId3">
            <a:alphaModFix/>
          </a:blip>
          <a:srcRect b="0" l="0" r="0" t="0"/>
          <a:stretch/>
        </p:blipFill>
        <p:spPr>
          <a:xfrm>
            <a:off x="152400" y="431100"/>
            <a:ext cx="8591550" cy="5092374"/>
          </a:xfrm>
          <a:prstGeom prst="rect">
            <a:avLst/>
          </a:prstGeom>
          <a:noFill/>
          <a:ln>
            <a:noFill/>
          </a:ln>
        </p:spPr>
      </p:pic>
      <p:sp>
        <p:nvSpPr>
          <p:cNvPr id="198" name="Google Shape;198;p20"/>
          <p:cNvSpPr txBox="1"/>
          <p:nvPr/>
        </p:nvSpPr>
        <p:spPr>
          <a:xfrm>
            <a:off x="2252975" y="0"/>
            <a:ext cx="5818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sng" cap="none" strike="noStrike">
                <a:solidFill>
                  <a:srgbClr val="000000"/>
                </a:solidFill>
                <a:latin typeface="Arial"/>
                <a:ea typeface="Arial"/>
                <a:cs typeface="Arial"/>
                <a:sym typeface="Arial"/>
              </a:rPr>
              <a:t>Technology Used In Different Papers - </a:t>
            </a:r>
            <a:endParaRPr b="1" i="0" sz="1600" u="sng" cap="none" strike="noStrike">
              <a:solidFill>
                <a:srgbClr val="000000"/>
              </a:solidFill>
              <a:latin typeface="Arial"/>
              <a:ea typeface="Arial"/>
              <a:cs typeface="Arial"/>
              <a:sym typeface="Arial"/>
            </a:endParaRPr>
          </a:p>
        </p:txBody>
      </p:sp>
      <p:sp>
        <p:nvSpPr>
          <p:cNvPr id="199" name="Google Shape;199;p20"/>
          <p:cNvSpPr txBox="1"/>
          <p:nvPr/>
        </p:nvSpPr>
        <p:spPr>
          <a:xfrm>
            <a:off x="235200" y="5749800"/>
            <a:ext cx="7130400" cy="107185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Total papers - 31</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CNN, RNN,DCNN - 5</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OpenCV/Mediapipe- 5</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Kinect/Leap Motion - 11 ( Kinect =&gt; 7 &amp; Leap motion =&gt;4 )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Self Made Algorithms/Others - 10</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1"/>
          <p:cNvSpPr txBox="1"/>
          <p:nvPr>
            <p:ph idx="1" type="body"/>
          </p:nvPr>
        </p:nvSpPr>
        <p:spPr>
          <a:xfrm>
            <a:off x="197200" y="931750"/>
            <a:ext cx="8229300" cy="4525500"/>
          </a:xfrm>
          <a:prstGeom prst="rect">
            <a:avLst/>
          </a:prstGeom>
          <a:noFill/>
          <a:ln>
            <a:noFill/>
          </a:ln>
        </p:spPr>
        <p:txBody>
          <a:bodyPr anchorCtr="0" anchor="t" bIns="0" lIns="0" spcFirstLastPara="1" rIns="0" wrap="square" tIns="0">
            <a:normAutofit/>
          </a:bodyPr>
          <a:lstStyle/>
          <a:p>
            <a:pPr indent="-323850" lvl="0" marL="457200" rtl="0" algn="just">
              <a:lnSpc>
                <a:spcPct val="150000"/>
              </a:lnSpc>
              <a:spcBef>
                <a:spcPts val="0"/>
              </a:spcBef>
              <a:spcAft>
                <a:spcPts val="0"/>
              </a:spcAft>
              <a:buSzPts val="1500"/>
              <a:buChar char="●"/>
            </a:pPr>
            <a:r>
              <a:rPr lang="en-US" sz="1900"/>
              <a:t>Deep learning (CNN, RNN, DCNN) and OpenCV/ Mediapipe are the latest technologies in Gesture recognition field.</a:t>
            </a:r>
            <a:endParaRPr sz="1900"/>
          </a:p>
          <a:p>
            <a:pPr indent="-323850" lvl="0" marL="457200" rtl="0" algn="just">
              <a:lnSpc>
                <a:spcPct val="150000"/>
              </a:lnSpc>
              <a:spcBef>
                <a:spcPts val="0"/>
              </a:spcBef>
              <a:spcAft>
                <a:spcPts val="0"/>
              </a:spcAft>
              <a:buSzPts val="1500"/>
              <a:buChar char="●"/>
            </a:pPr>
            <a:r>
              <a:rPr lang="en-US" sz="1900"/>
              <a:t>After 2016, most of the Recognition technology use Deep learning or OPenCV/Mediapipe. </a:t>
            </a:r>
            <a:endParaRPr sz="1900"/>
          </a:p>
          <a:p>
            <a:pPr indent="-323850" lvl="0" marL="457200" rtl="0" algn="just">
              <a:lnSpc>
                <a:spcPct val="150000"/>
              </a:lnSpc>
              <a:spcBef>
                <a:spcPts val="0"/>
              </a:spcBef>
              <a:spcAft>
                <a:spcPts val="0"/>
              </a:spcAft>
              <a:buSzPts val="1500"/>
              <a:buChar char="●"/>
            </a:pPr>
            <a:r>
              <a:rPr lang="en-US" sz="1900"/>
              <a:t>OpenCV/Mediapipe is very easy to use and give good results.</a:t>
            </a:r>
            <a:endParaRPr sz="1900"/>
          </a:p>
          <a:p>
            <a:pPr indent="-323850" lvl="0" marL="457200" rtl="0" algn="just">
              <a:lnSpc>
                <a:spcPct val="150000"/>
              </a:lnSpc>
              <a:spcBef>
                <a:spcPts val="0"/>
              </a:spcBef>
              <a:spcAft>
                <a:spcPts val="0"/>
              </a:spcAft>
              <a:buSzPts val="1500"/>
              <a:buChar char="●"/>
            </a:pPr>
            <a:r>
              <a:rPr lang="en-US" sz="1900"/>
              <a:t>One of the most used technology in gesture recognition is </a:t>
            </a:r>
            <a:r>
              <a:rPr b="1" lang="en-US" sz="1900"/>
              <a:t>Microsoft Kinect.</a:t>
            </a:r>
            <a:endParaRPr b="1" sz="1900"/>
          </a:p>
          <a:p>
            <a:pPr indent="-323850" lvl="1" marL="914400" rtl="0" algn="just">
              <a:lnSpc>
                <a:spcPct val="150000"/>
              </a:lnSpc>
              <a:spcBef>
                <a:spcPts val="0"/>
              </a:spcBef>
              <a:spcAft>
                <a:spcPts val="0"/>
              </a:spcAft>
              <a:buSzPts val="1500"/>
              <a:buChar char="○"/>
            </a:pPr>
            <a:r>
              <a:rPr lang="en-US" sz="1900"/>
              <a:t>It provides its own in build algorithm.</a:t>
            </a:r>
            <a:endParaRPr sz="1900"/>
          </a:p>
          <a:p>
            <a:pPr indent="0" lvl="0" marL="0" rtl="0" algn="l">
              <a:lnSpc>
                <a:spcPct val="100000"/>
              </a:lnSpc>
              <a:spcBef>
                <a:spcPts val="0"/>
              </a:spcBef>
              <a:spcAft>
                <a:spcPts val="0"/>
              </a:spcAft>
              <a:buSzPts val="1400"/>
              <a:buNone/>
            </a:pPr>
            <a:r>
              <a:t/>
            </a:r>
            <a:endParaRPr sz="1900"/>
          </a:p>
          <a:p>
            <a:pPr indent="0" lvl="0" marL="0" rtl="0" algn="l">
              <a:lnSpc>
                <a:spcPct val="100000"/>
              </a:lnSpc>
              <a:spcBef>
                <a:spcPts val="0"/>
              </a:spcBef>
              <a:spcAft>
                <a:spcPts val="0"/>
              </a:spcAft>
              <a:buSzPts val="1400"/>
              <a:buNone/>
            </a:pPr>
            <a:r>
              <a:t/>
            </a:r>
            <a:endParaRPr sz="1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2"/>
          <p:cNvSpPr txBox="1"/>
          <p:nvPr>
            <p:ph type="title"/>
          </p:nvPr>
        </p:nvSpPr>
        <p:spPr>
          <a:xfrm>
            <a:off x="457200" y="274680"/>
            <a:ext cx="8229300" cy="114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US" sz="3000"/>
              <a:t>Selection of SDLC Model</a:t>
            </a:r>
            <a:endParaRPr b="1" sz="3000"/>
          </a:p>
        </p:txBody>
      </p:sp>
      <p:sp>
        <p:nvSpPr>
          <p:cNvPr id="212" name="Google Shape;212;p22"/>
          <p:cNvSpPr txBox="1"/>
          <p:nvPr>
            <p:ph idx="1" type="body"/>
          </p:nvPr>
        </p:nvSpPr>
        <p:spPr>
          <a:xfrm>
            <a:off x="-158600" y="1600200"/>
            <a:ext cx="5421000" cy="4525500"/>
          </a:xfrm>
          <a:prstGeom prst="rect">
            <a:avLst/>
          </a:prstGeom>
          <a:noFill/>
          <a:ln>
            <a:noFill/>
          </a:ln>
        </p:spPr>
        <p:txBody>
          <a:bodyPr anchorCtr="0" anchor="t" bIns="0" lIns="0" spcFirstLastPara="1" rIns="0" wrap="square" tIns="0">
            <a:normAutofit fontScale="92857"/>
          </a:bodyPr>
          <a:lstStyle/>
          <a:p>
            <a:pPr indent="0" lvl="0" marL="457200" rtl="0" algn="just">
              <a:lnSpc>
                <a:spcPct val="115000"/>
              </a:lnSpc>
              <a:spcBef>
                <a:spcPts val="600"/>
              </a:spcBef>
              <a:spcAft>
                <a:spcPts val="0"/>
              </a:spcAft>
              <a:buSzPct val="107692"/>
              <a:buNone/>
            </a:pPr>
            <a:r>
              <a:rPr lang="en-US" sz="1400">
                <a:solidFill>
                  <a:schemeClr val="dk1"/>
                </a:solidFill>
              </a:rPr>
              <a:t>We have chose to develop our software through </a:t>
            </a:r>
            <a:r>
              <a:rPr b="1" lang="en-US" sz="1500">
                <a:solidFill>
                  <a:schemeClr val="dk1"/>
                </a:solidFill>
              </a:rPr>
              <a:t>Agile Model</a:t>
            </a:r>
            <a:endParaRPr b="1" sz="1500">
              <a:solidFill>
                <a:schemeClr val="dk1"/>
              </a:solidFill>
            </a:endParaRPr>
          </a:p>
          <a:p>
            <a:pPr indent="0" lvl="0" marL="457200" rtl="0" algn="just">
              <a:lnSpc>
                <a:spcPct val="115000"/>
              </a:lnSpc>
              <a:spcBef>
                <a:spcPts val="700"/>
              </a:spcBef>
              <a:spcAft>
                <a:spcPts val="0"/>
              </a:spcAft>
              <a:buSzPct val="107692"/>
              <a:buNone/>
            </a:pPr>
            <a:r>
              <a:rPr lang="en-US" sz="1400">
                <a:solidFill>
                  <a:schemeClr val="dk1"/>
                </a:solidFill>
              </a:rPr>
              <a:t>The advantages of the Agile Model are as follows −</a:t>
            </a:r>
            <a:endParaRPr sz="1400">
              <a:solidFill>
                <a:schemeClr val="dk1"/>
              </a:solidFill>
            </a:endParaRPr>
          </a:p>
          <a:p>
            <a:pPr indent="-310895" lvl="1" marL="914400" rtl="0" algn="l">
              <a:lnSpc>
                <a:spcPct val="115000"/>
              </a:lnSpc>
              <a:spcBef>
                <a:spcPts val="700"/>
              </a:spcBef>
              <a:spcAft>
                <a:spcPts val="0"/>
              </a:spcAft>
              <a:buClr>
                <a:schemeClr val="dk1"/>
              </a:buClr>
              <a:buSzPct val="100000"/>
              <a:buChar char="○"/>
            </a:pPr>
            <a:r>
              <a:rPr lang="en-US" sz="1400">
                <a:solidFill>
                  <a:schemeClr val="dk1"/>
                </a:solidFill>
              </a:rPr>
              <a:t>In the field of software development, it is the most used approach as it is based on realistic approach.</a:t>
            </a:r>
            <a:endParaRPr sz="1400">
              <a:solidFill>
                <a:schemeClr val="dk1"/>
              </a:solidFill>
            </a:endParaRPr>
          </a:p>
          <a:p>
            <a:pPr indent="-310895" lvl="1" marL="914400" rtl="0" algn="l">
              <a:lnSpc>
                <a:spcPct val="115000"/>
              </a:lnSpc>
              <a:spcBef>
                <a:spcPts val="0"/>
              </a:spcBef>
              <a:spcAft>
                <a:spcPts val="0"/>
              </a:spcAft>
              <a:buClr>
                <a:schemeClr val="dk1"/>
              </a:buClr>
              <a:buSzPct val="100000"/>
              <a:buChar char="○"/>
            </a:pPr>
            <a:r>
              <a:rPr lang="en-US" sz="1400">
                <a:solidFill>
                  <a:schemeClr val="dk1"/>
                </a:solidFill>
              </a:rPr>
              <a:t>This model encourage teamwork.</a:t>
            </a:r>
            <a:endParaRPr sz="1400">
              <a:solidFill>
                <a:schemeClr val="dk1"/>
              </a:solidFill>
            </a:endParaRPr>
          </a:p>
          <a:p>
            <a:pPr indent="-310895" lvl="1" marL="914400" rtl="0" algn="l">
              <a:lnSpc>
                <a:spcPct val="115000"/>
              </a:lnSpc>
              <a:spcBef>
                <a:spcPts val="0"/>
              </a:spcBef>
              <a:spcAft>
                <a:spcPts val="0"/>
              </a:spcAft>
              <a:buClr>
                <a:schemeClr val="dk1"/>
              </a:buClr>
              <a:buSzPct val="100000"/>
              <a:buChar char="○"/>
            </a:pPr>
            <a:r>
              <a:rPr lang="en-US" sz="1400">
                <a:solidFill>
                  <a:schemeClr val="dk1"/>
                </a:solidFill>
              </a:rPr>
              <a:t>Functions can be added to the software or modifications can be done and they can be demonstrated and tested.</a:t>
            </a:r>
            <a:endParaRPr sz="1400">
              <a:solidFill>
                <a:schemeClr val="dk1"/>
              </a:solidFill>
            </a:endParaRPr>
          </a:p>
          <a:p>
            <a:pPr indent="-310895" lvl="1" marL="914400" rtl="0" algn="l">
              <a:lnSpc>
                <a:spcPct val="115000"/>
              </a:lnSpc>
              <a:spcBef>
                <a:spcPts val="0"/>
              </a:spcBef>
              <a:spcAft>
                <a:spcPts val="0"/>
              </a:spcAft>
              <a:buClr>
                <a:schemeClr val="dk1"/>
              </a:buClr>
              <a:buSzPct val="100000"/>
              <a:buChar char="○"/>
            </a:pPr>
            <a:r>
              <a:rPr lang="en-US" sz="1400">
                <a:solidFill>
                  <a:schemeClr val="dk1"/>
                </a:solidFill>
              </a:rPr>
              <a:t>It helps in minimising the use of any extra resources.</a:t>
            </a:r>
            <a:endParaRPr sz="1400">
              <a:solidFill>
                <a:schemeClr val="dk1"/>
              </a:solidFill>
            </a:endParaRPr>
          </a:p>
          <a:p>
            <a:pPr indent="-310895" lvl="1" marL="914400" rtl="0" algn="l">
              <a:lnSpc>
                <a:spcPct val="115000"/>
              </a:lnSpc>
              <a:spcBef>
                <a:spcPts val="0"/>
              </a:spcBef>
              <a:spcAft>
                <a:spcPts val="0"/>
              </a:spcAft>
              <a:buClr>
                <a:schemeClr val="dk1"/>
              </a:buClr>
              <a:buSzPct val="100000"/>
              <a:buChar char="○"/>
            </a:pPr>
            <a:r>
              <a:rPr lang="en-US" sz="1400">
                <a:solidFill>
                  <a:schemeClr val="dk1"/>
                </a:solidFill>
              </a:rPr>
              <a:t>If there is changing requirements, it is best suited for that.</a:t>
            </a:r>
            <a:endParaRPr sz="1400">
              <a:solidFill>
                <a:schemeClr val="dk1"/>
              </a:solidFill>
            </a:endParaRPr>
          </a:p>
          <a:p>
            <a:pPr indent="-310895" lvl="1" marL="914400" rtl="0" algn="l">
              <a:lnSpc>
                <a:spcPct val="115000"/>
              </a:lnSpc>
              <a:spcBef>
                <a:spcPts val="0"/>
              </a:spcBef>
              <a:spcAft>
                <a:spcPts val="0"/>
              </a:spcAft>
              <a:buClr>
                <a:schemeClr val="dk1"/>
              </a:buClr>
              <a:buSzPct val="100000"/>
              <a:buChar char="○"/>
            </a:pPr>
            <a:r>
              <a:rPr lang="en-US" sz="1400">
                <a:solidFill>
                  <a:schemeClr val="dk1"/>
                </a:solidFill>
              </a:rPr>
              <a:t>Partial working solutions are delivered early.</a:t>
            </a:r>
            <a:endParaRPr sz="1400">
              <a:solidFill>
                <a:schemeClr val="dk1"/>
              </a:solidFill>
            </a:endParaRPr>
          </a:p>
          <a:p>
            <a:pPr indent="-310895" lvl="1" marL="914400" rtl="0" algn="l">
              <a:lnSpc>
                <a:spcPct val="115000"/>
              </a:lnSpc>
              <a:spcBef>
                <a:spcPts val="0"/>
              </a:spcBef>
              <a:spcAft>
                <a:spcPts val="0"/>
              </a:spcAft>
              <a:buClr>
                <a:schemeClr val="dk1"/>
              </a:buClr>
              <a:buSzPct val="100000"/>
              <a:buChar char="○"/>
            </a:pPr>
            <a:r>
              <a:rPr lang="en-US" sz="1400">
                <a:solidFill>
                  <a:schemeClr val="dk1"/>
                </a:solidFill>
              </a:rPr>
              <a:t>The models which changes steadily it is best suited for them.</a:t>
            </a:r>
            <a:endParaRPr sz="1400">
              <a:solidFill>
                <a:schemeClr val="dk1"/>
              </a:solidFill>
            </a:endParaRPr>
          </a:p>
          <a:p>
            <a:pPr indent="-310895" lvl="1" marL="914400" rtl="0" algn="l">
              <a:lnSpc>
                <a:spcPct val="115000"/>
              </a:lnSpc>
              <a:spcBef>
                <a:spcPts val="0"/>
              </a:spcBef>
              <a:spcAft>
                <a:spcPts val="0"/>
              </a:spcAft>
              <a:buClr>
                <a:schemeClr val="dk1"/>
              </a:buClr>
              <a:buSzPct val="100000"/>
              <a:buChar char="○"/>
            </a:pPr>
            <a:r>
              <a:rPr lang="en-US" sz="1400">
                <a:solidFill>
                  <a:schemeClr val="dk1"/>
                </a:solidFill>
              </a:rPr>
              <a:t>Rules are minimum,and documentation can be done easily.</a:t>
            </a:r>
            <a:endParaRPr sz="1400">
              <a:solidFill>
                <a:schemeClr val="dk1"/>
              </a:solidFill>
            </a:endParaRPr>
          </a:p>
          <a:p>
            <a:pPr indent="-310895" lvl="1" marL="914400" rtl="0" algn="l">
              <a:lnSpc>
                <a:spcPct val="115000"/>
              </a:lnSpc>
              <a:spcBef>
                <a:spcPts val="0"/>
              </a:spcBef>
              <a:spcAft>
                <a:spcPts val="0"/>
              </a:spcAft>
              <a:buClr>
                <a:schemeClr val="dk1"/>
              </a:buClr>
              <a:buSzPct val="100000"/>
              <a:buChar char="○"/>
            </a:pPr>
            <a:r>
              <a:rPr lang="en-US" sz="1400">
                <a:solidFill>
                  <a:schemeClr val="dk1"/>
                </a:solidFill>
              </a:rPr>
              <a:t>Enables concurrent development and delivery within an overall planned context.</a:t>
            </a:r>
            <a:endParaRPr sz="1400">
              <a:solidFill>
                <a:schemeClr val="dk1"/>
              </a:solidFill>
            </a:endParaRPr>
          </a:p>
          <a:p>
            <a:pPr indent="-310895" lvl="1" marL="914400" rtl="0" algn="l">
              <a:lnSpc>
                <a:spcPct val="115000"/>
              </a:lnSpc>
              <a:spcBef>
                <a:spcPts val="0"/>
              </a:spcBef>
              <a:spcAft>
                <a:spcPts val="0"/>
              </a:spcAft>
              <a:buClr>
                <a:schemeClr val="dk1"/>
              </a:buClr>
              <a:buSzPct val="100000"/>
              <a:buChar char="○"/>
            </a:pPr>
            <a:r>
              <a:rPr lang="en-US" sz="1400">
                <a:solidFill>
                  <a:schemeClr val="dk1"/>
                </a:solidFill>
              </a:rPr>
              <a:t>Less planning is required in this model.</a:t>
            </a:r>
            <a:endParaRPr sz="1400">
              <a:solidFill>
                <a:schemeClr val="dk1"/>
              </a:solidFill>
            </a:endParaRPr>
          </a:p>
          <a:p>
            <a:pPr indent="-310895" lvl="1" marL="914400" rtl="0" algn="l">
              <a:lnSpc>
                <a:spcPct val="115000"/>
              </a:lnSpc>
              <a:spcBef>
                <a:spcPts val="0"/>
              </a:spcBef>
              <a:spcAft>
                <a:spcPts val="0"/>
              </a:spcAft>
              <a:buClr>
                <a:schemeClr val="dk1"/>
              </a:buClr>
              <a:buSzPct val="100000"/>
              <a:buChar char="○"/>
            </a:pPr>
            <a:r>
              <a:rPr lang="en-US" sz="1400">
                <a:solidFill>
                  <a:schemeClr val="dk1"/>
                </a:solidFill>
              </a:rPr>
              <a:t>Management in this model is easy</a:t>
            </a:r>
            <a:endParaRPr sz="1400">
              <a:solidFill>
                <a:schemeClr val="dk1"/>
              </a:solidFill>
            </a:endParaRPr>
          </a:p>
          <a:p>
            <a:pPr indent="-310895" lvl="1" marL="914400" rtl="0" algn="l">
              <a:lnSpc>
                <a:spcPct val="115000"/>
              </a:lnSpc>
              <a:spcBef>
                <a:spcPts val="0"/>
              </a:spcBef>
              <a:spcAft>
                <a:spcPts val="0"/>
              </a:spcAft>
              <a:buClr>
                <a:schemeClr val="dk1"/>
              </a:buClr>
              <a:buSzPct val="100000"/>
              <a:buChar char="○"/>
            </a:pPr>
            <a:r>
              <a:rPr lang="en-US" sz="1400">
                <a:solidFill>
                  <a:schemeClr val="dk1"/>
                </a:solidFill>
              </a:rPr>
              <a:t>it is flexible to developers</a:t>
            </a:r>
            <a:endParaRPr sz="1400">
              <a:solidFill>
                <a:schemeClr val="dk1"/>
              </a:solidFill>
            </a:endParaRPr>
          </a:p>
          <a:p>
            <a:pPr indent="0" lvl="0" marL="0" rtl="0" algn="l">
              <a:lnSpc>
                <a:spcPct val="100000"/>
              </a:lnSpc>
              <a:spcBef>
                <a:spcPts val="3000"/>
              </a:spcBef>
              <a:spcAft>
                <a:spcPts val="0"/>
              </a:spcAft>
              <a:buSzPct val="107692"/>
              <a:buNone/>
            </a:pPr>
            <a:r>
              <a:t/>
            </a:r>
            <a:endParaRPr sz="1400">
              <a:solidFill>
                <a:schemeClr val="dk1"/>
              </a:solidFill>
            </a:endParaRPr>
          </a:p>
        </p:txBody>
      </p:sp>
      <p:pic>
        <p:nvPicPr>
          <p:cNvPr id="213" name="Google Shape;213;p22"/>
          <p:cNvPicPr preferRelativeResize="0"/>
          <p:nvPr/>
        </p:nvPicPr>
        <p:blipFill rotWithShape="1">
          <a:blip r:embed="rId3">
            <a:alphaModFix/>
          </a:blip>
          <a:srcRect b="0" l="0" r="0" t="0"/>
          <a:stretch/>
        </p:blipFill>
        <p:spPr>
          <a:xfrm>
            <a:off x="5178500" y="1569775"/>
            <a:ext cx="3813100" cy="3552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457200" y="274680"/>
            <a:ext cx="8229300" cy="114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US" u="sng"/>
              <a:t>Flowchart of Hand Gesture</a:t>
            </a:r>
            <a:endParaRPr b="1" u="sng"/>
          </a:p>
        </p:txBody>
      </p:sp>
      <p:pic>
        <p:nvPicPr>
          <p:cNvPr id="220" name="Google Shape;220;p23"/>
          <p:cNvPicPr preferRelativeResize="0"/>
          <p:nvPr/>
        </p:nvPicPr>
        <p:blipFill rotWithShape="1">
          <a:blip r:embed="rId3">
            <a:alphaModFix/>
          </a:blip>
          <a:srcRect b="0" l="0" r="0" t="0"/>
          <a:stretch/>
        </p:blipFill>
        <p:spPr>
          <a:xfrm>
            <a:off x="1371600" y="1345850"/>
            <a:ext cx="6774025" cy="5135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idx="1" type="body"/>
          </p:nvPr>
        </p:nvSpPr>
        <p:spPr>
          <a:xfrm>
            <a:off x="457200" y="1600200"/>
            <a:ext cx="8229300" cy="45255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rPr lang="en-US"/>
              <a:t>This module deals with the recognition of hand movements in the live image</a:t>
            </a:r>
            <a:endParaRPr/>
          </a:p>
          <a:p>
            <a:pPr indent="-317500" lvl="0" marL="914400" rtl="0" algn="l">
              <a:lnSpc>
                <a:spcPct val="100000"/>
              </a:lnSpc>
              <a:spcBef>
                <a:spcPts val="0"/>
              </a:spcBef>
              <a:spcAft>
                <a:spcPts val="0"/>
              </a:spcAft>
              <a:buSzPts val="1400"/>
              <a:buChar char="●"/>
            </a:pPr>
            <a:r>
              <a:rPr lang="en-US"/>
              <a:t>We have used Mediapipe hands.</a:t>
            </a:r>
            <a:endParaRPr/>
          </a:p>
          <a:p>
            <a:pPr indent="-317500" lvl="0" marL="914400" rtl="0" algn="l">
              <a:lnSpc>
                <a:spcPct val="100000"/>
              </a:lnSpc>
              <a:spcBef>
                <a:spcPts val="0"/>
              </a:spcBef>
              <a:spcAft>
                <a:spcPts val="0"/>
              </a:spcAft>
              <a:buSzPts val="1400"/>
              <a:buChar char="●"/>
            </a:pPr>
            <a:r>
              <a:rPr lang="en-US"/>
              <a:t>Hand recognition model is divided into two parts</a:t>
            </a:r>
            <a:endParaRPr/>
          </a:p>
          <a:p>
            <a:pPr indent="-317500" lvl="1" marL="1371600" rtl="0" algn="l">
              <a:lnSpc>
                <a:spcPct val="100000"/>
              </a:lnSpc>
              <a:spcBef>
                <a:spcPts val="0"/>
              </a:spcBef>
              <a:spcAft>
                <a:spcPts val="0"/>
              </a:spcAft>
              <a:buSzPts val="1400"/>
              <a:buChar char="○"/>
            </a:pPr>
            <a:r>
              <a:rPr lang="en-US"/>
              <a:t>Palm detection model</a:t>
            </a:r>
            <a:endParaRPr/>
          </a:p>
          <a:p>
            <a:pPr indent="-317500" lvl="1" marL="1371600" rtl="0" algn="l">
              <a:lnSpc>
                <a:spcPct val="100000"/>
              </a:lnSpc>
              <a:spcBef>
                <a:spcPts val="0"/>
              </a:spcBef>
              <a:spcAft>
                <a:spcPts val="0"/>
              </a:spcAft>
              <a:buSzPts val="1400"/>
              <a:buChar char="○"/>
            </a:pPr>
            <a:r>
              <a:rPr lang="en-US"/>
              <a:t>Hand landmark model</a:t>
            </a:r>
            <a:endParaRPr/>
          </a:p>
        </p:txBody>
      </p:sp>
      <p:pic>
        <p:nvPicPr>
          <p:cNvPr id="227" name="Google Shape;227;p24"/>
          <p:cNvPicPr preferRelativeResize="0"/>
          <p:nvPr/>
        </p:nvPicPr>
        <p:blipFill rotWithShape="1">
          <a:blip r:embed="rId3">
            <a:alphaModFix/>
          </a:blip>
          <a:srcRect b="13194" l="0" r="0" t="0"/>
          <a:stretch/>
        </p:blipFill>
        <p:spPr>
          <a:xfrm>
            <a:off x="457200" y="3429000"/>
            <a:ext cx="8229301" cy="3064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5"/>
          <p:cNvSpPr txBox="1"/>
          <p:nvPr>
            <p:ph type="title"/>
          </p:nvPr>
        </p:nvSpPr>
        <p:spPr>
          <a:xfrm>
            <a:off x="457200" y="274680"/>
            <a:ext cx="8229300" cy="114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1400"/>
              <a:buFont typeface="Arial"/>
              <a:buNone/>
            </a:pPr>
            <a:r>
              <a:rPr b="1" lang="en-US" sz="3200" u="sng">
                <a:solidFill>
                  <a:schemeClr val="dk1"/>
                </a:solidFill>
                <a:latin typeface="Times New Roman"/>
                <a:ea typeface="Times New Roman"/>
                <a:cs typeface="Times New Roman"/>
                <a:sym typeface="Times New Roman"/>
              </a:rPr>
              <a:t>Implementation</a:t>
            </a:r>
            <a:endParaRPr/>
          </a:p>
        </p:txBody>
      </p:sp>
      <p:sp>
        <p:nvSpPr>
          <p:cNvPr id="234" name="Google Shape;234;p25"/>
          <p:cNvSpPr txBox="1"/>
          <p:nvPr>
            <p:ph idx="1" type="body"/>
          </p:nvPr>
        </p:nvSpPr>
        <p:spPr>
          <a:xfrm>
            <a:off x="457200" y="1544225"/>
            <a:ext cx="8229300" cy="4525500"/>
          </a:xfrm>
          <a:prstGeom prst="rect">
            <a:avLst/>
          </a:prstGeom>
          <a:noFill/>
          <a:ln>
            <a:noFill/>
          </a:ln>
        </p:spPr>
        <p:txBody>
          <a:bodyPr anchorCtr="0" anchor="t" bIns="0" lIns="0" spcFirstLastPara="1" rIns="0" wrap="square" tIns="0">
            <a:normAutofit/>
          </a:bodyPr>
          <a:lstStyle/>
          <a:p>
            <a:pPr indent="-389021" lvl="0" marL="457200" rtl="0" algn="just">
              <a:lnSpc>
                <a:spcPct val="100000"/>
              </a:lnSpc>
              <a:spcBef>
                <a:spcPts val="0"/>
              </a:spcBef>
              <a:spcAft>
                <a:spcPts val="0"/>
              </a:spcAft>
              <a:buSzPts val="2526"/>
              <a:buChar char="●"/>
            </a:pPr>
            <a:r>
              <a:rPr lang="en-US" sz="2000">
                <a:solidFill>
                  <a:schemeClr val="dk1"/>
                </a:solidFill>
                <a:latin typeface="Times New Roman"/>
                <a:ea typeface="Times New Roman"/>
                <a:cs typeface="Times New Roman"/>
                <a:sym typeface="Times New Roman"/>
              </a:rPr>
              <a:t>First step is to initialize the camera and start capturing frames. These frames can then be passed through the Mediapipe hand tracking module, which will identify the hand's keypoints and generate a 3D hand pose estimation. </a:t>
            </a:r>
            <a:endParaRPr sz="2000">
              <a:solidFill>
                <a:schemeClr val="dk1"/>
              </a:solidFill>
              <a:latin typeface="Times New Roman"/>
              <a:ea typeface="Times New Roman"/>
              <a:cs typeface="Times New Roman"/>
              <a:sym typeface="Times New Roman"/>
            </a:endParaRPr>
          </a:p>
          <a:p>
            <a:pPr indent="-389021" lvl="0" marL="457200" rtl="0" algn="just">
              <a:lnSpc>
                <a:spcPct val="100000"/>
              </a:lnSpc>
              <a:spcBef>
                <a:spcPts val="0"/>
              </a:spcBef>
              <a:spcAft>
                <a:spcPts val="0"/>
              </a:spcAft>
              <a:buSzPts val="2526"/>
              <a:buChar char="●"/>
            </a:pPr>
            <a:r>
              <a:rPr lang="en-US" sz="2000">
                <a:solidFill>
                  <a:schemeClr val="dk1"/>
                </a:solidFill>
                <a:latin typeface="Times New Roman"/>
                <a:ea typeface="Times New Roman"/>
                <a:cs typeface="Times New Roman"/>
                <a:sym typeface="Times New Roman"/>
              </a:rPr>
              <a:t>Using the 3D hand pose estimation, OpenCV can be used to extract features from the hand, such as the position of the fingers and the orientation of the palm. </a:t>
            </a:r>
            <a:endParaRPr sz="2000">
              <a:solidFill>
                <a:schemeClr val="dk1"/>
              </a:solidFill>
              <a:latin typeface="Times New Roman"/>
              <a:ea typeface="Times New Roman"/>
              <a:cs typeface="Times New Roman"/>
              <a:sym typeface="Times New Roman"/>
            </a:endParaRPr>
          </a:p>
          <a:p>
            <a:pPr indent="-362284" lvl="0" marL="457200" rtl="0" algn="just">
              <a:lnSpc>
                <a:spcPct val="100000"/>
              </a:lnSpc>
              <a:spcBef>
                <a:spcPts val="0"/>
              </a:spcBef>
              <a:spcAft>
                <a:spcPts val="0"/>
              </a:spcAft>
              <a:buClr>
                <a:schemeClr val="dk1"/>
              </a:buClr>
              <a:buSzPts val="2105"/>
              <a:buFont typeface="Times New Roman"/>
              <a:buChar char="●"/>
            </a:pPr>
            <a:r>
              <a:rPr lang="en-US" sz="2000">
                <a:solidFill>
                  <a:schemeClr val="dk1"/>
                </a:solidFill>
                <a:latin typeface="Times New Roman"/>
                <a:ea typeface="Times New Roman"/>
                <a:cs typeface="Times New Roman"/>
                <a:sym typeface="Times New Roman"/>
              </a:rPr>
              <a:t>Then the 3D model was normalized to 2D.</a:t>
            </a:r>
            <a:endParaRPr sz="2000">
              <a:solidFill>
                <a:schemeClr val="dk1"/>
              </a:solidFill>
              <a:latin typeface="Times New Roman"/>
              <a:ea typeface="Times New Roman"/>
              <a:cs typeface="Times New Roman"/>
              <a:sym typeface="Times New Roman"/>
            </a:endParaRPr>
          </a:p>
          <a:p>
            <a:pPr indent="-362284" lvl="0" marL="457200" rtl="0" algn="just">
              <a:lnSpc>
                <a:spcPct val="100000"/>
              </a:lnSpc>
              <a:spcBef>
                <a:spcPts val="0"/>
              </a:spcBef>
              <a:spcAft>
                <a:spcPts val="0"/>
              </a:spcAft>
              <a:buClr>
                <a:schemeClr val="dk1"/>
              </a:buClr>
              <a:buSzPts val="2105"/>
              <a:buFont typeface="Times New Roman"/>
              <a:buChar char="●"/>
            </a:pPr>
            <a:r>
              <a:rPr lang="en-US" sz="2000">
                <a:solidFill>
                  <a:schemeClr val="dk1"/>
                </a:solidFill>
                <a:latin typeface="Times New Roman"/>
                <a:ea typeface="Times New Roman"/>
                <a:cs typeface="Times New Roman"/>
                <a:sym typeface="Times New Roman"/>
              </a:rPr>
              <a:t>We take wrist point as the origin and we reduce it from other hand point, and then convert them to in range of 0-1. For eg-  </a:t>
            </a:r>
            <a:endParaRPr sz="2000">
              <a:solidFill>
                <a:schemeClr val="dk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SzPts val="1474"/>
              <a:buNone/>
            </a:pPr>
            <a:r>
              <a:rPr lang="en-US" sz="2000">
                <a:solidFill>
                  <a:schemeClr val="dk1"/>
                </a:solidFill>
                <a:latin typeface="Times New Roman"/>
                <a:ea typeface="Times New Roman"/>
                <a:cs typeface="Times New Roman"/>
                <a:sym typeface="Times New Roman"/>
              </a:rPr>
              <a:t>wrist point =(600,300) is taken as origin     Max value = 250</a:t>
            </a:r>
            <a:endParaRPr sz="2000">
              <a:solidFill>
                <a:schemeClr val="dk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SzPts val="1474"/>
              <a:buNone/>
            </a:pPr>
            <a:r>
              <a:rPr lang="en-US" sz="2000">
                <a:solidFill>
                  <a:schemeClr val="dk1"/>
                </a:solidFill>
                <a:latin typeface="Times New Roman"/>
                <a:ea typeface="Times New Roman"/>
                <a:cs typeface="Times New Roman"/>
                <a:sym typeface="Times New Roman"/>
              </a:rPr>
              <a:t>thumb tip =(350,200)</a:t>
            </a:r>
            <a:endParaRPr sz="2000">
              <a:solidFill>
                <a:schemeClr val="dk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SzPts val="1474"/>
              <a:buNone/>
            </a:pPr>
            <a:r>
              <a:rPr lang="en-US" sz="2000">
                <a:solidFill>
                  <a:schemeClr val="dk1"/>
                </a:solidFill>
                <a:latin typeface="Times New Roman"/>
                <a:ea typeface="Times New Roman"/>
                <a:cs typeface="Times New Roman"/>
                <a:sym typeface="Times New Roman"/>
              </a:rPr>
              <a:t>After normalization =&gt; (350-600), (200-300)</a:t>
            </a:r>
            <a:endParaRPr sz="2000">
              <a:solidFill>
                <a:schemeClr val="dk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SzPts val="1474"/>
              <a:buNone/>
            </a:pPr>
            <a:r>
              <a:rPr lang="en-US" sz="2000">
                <a:solidFill>
                  <a:schemeClr val="dk1"/>
                </a:solidFill>
                <a:latin typeface="Times New Roman"/>
                <a:ea typeface="Times New Roman"/>
                <a:cs typeface="Times New Roman"/>
                <a:sym typeface="Times New Roman"/>
              </a:rPr>
              <a:t>				    =&gt;  -250,-100</a:t>
            </a:r>
            <a:endParaRPr sz="2000">
              <a:solidFill>
                <a:schemeClr val="dk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SzPts val="1474"/>
              <a:buNone/>
            </a:pPr>
            <a:r>
              <a:rPr lang="en-US" sz="2000">
                <a:solidFill>
                  <a:schemeClr val="dk1"/>
                </a:solidFill>
                <a:latin typeface="Times New Roman"/>
                <a:ea typeface="Times New Roman"/>
                <a:cs typeface="Times New Roman"/>
                <a:sym typeface="Times New Roman"/>
              </a:rPr>
              <a:t>				    =&gt;  -1,-0.4</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6"/>
          <p:cNvSpPr txBox="1"/>
          <p:nvPr>
            <p:ph idx="1" type="body"/>
          </p:nvPr>
        </p:nvSpPr>
        <p:spPr>
          <a:xfrm>
            <a:off x="373225" y="340550"/>
            <a:ext cx="8229300" cy="4525500"/>
          </a:xfrm>
          <a:prstGeom prst="rect">
            <a:avLst/>
          </a:prstGeom>
          <a:noFill/>
          <a:ln>
            <a:noFill/>
          </a:ln>
        </p:spPr>
        <p:txBody>
          <a:bodyPr anchorCtr="0" anchor="t" bIns="0" lIns="0" spcFirstLastPara="1" rIns="0" wrap="square" tIns="0">
            <a:normAutofit/>
          </a:bodyPr>
          <a:lstStyle/>
          <a:p>
            <a:pPr indent="-368300" lvl="0" marL="457200" rtl="0" algn="just">
              <a:lnSpc>
                <a:spcPct val="100000"/>
              </a:lnSpc>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Then, these normalized values are used to record different gestures and create dataset, and then a model is trained to identify these gestures.</a:t>
            </a:r>
            <a:endParaRPr sz="2200">
              <a:solidFill>
                <a:schemeClr val="dk1"/>
              </a:solidFill>
              <a:latin typeface="Times New Roman"/>
              <a:ea typeface="Times New Roman"/>
              <a:cs typeface="Times New Roman"/>
              <a:sym typeface="Times New Roman"/>
            </a:endParaRPr>
          </a:p>
          <a:p>
            <a:pPr indent="-368300" lvl="0" marL="457200" rtl="0" algn="just">
              <a:lnSpc>
                <a:spcPct val="100000"/>
              </a:lnSpc>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Once the recognised gesture is made the most in span of 2 sec is considered as the gesture being made by the user, then the related OS function is performed.</a:t>
            </a:r>
            <a:endParaRPr sz="2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7"/>
          <p:cNvSpPr txBox="1"/>
          <p:nvPr>
            <p:ph type="title"/>
          </p:nvPr>
        </p:nvSpPr>
        <p:spPr>
          <a:xfrm>
            <a:off x="162500" y="239930"/>
            <a:ext cx="8229300" cy="114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US" sz="3000"/>
              <a:t>Hand gesture recognition</a:t>
            </a:r>
            <a:endParaRPr sz="3000"/>
          </a:p>
        </p:txBody>
      </p:sp>
      <p:sp>
        <p:nvSpPr>
          <p:cNvPr id="247" name="Google Shape;247;p27"/>
          <p:cNvSpPr txBox="1"/>
          <p:nvPr>
            <p:ph idx="1" type="body"/>
          </p:nvPr>
        </p:nvSpPr>
        <p:spPr>
          <a:xfrm>
            <a:off x="457200" y="1600200"/>
            <a:ext cx="8229300" cy="45255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pic>
        <p:nvPicPr>
          <p:cNvPr id="248" name="Google Shape;248;p27"/>
          <p:cNvPicPr preferRelativeResize="0"/>
          <p:nvPr/>
        </p:nvPicPr>
        <p:blipFill rotWithShape="1">
          <a:blip r:embed="rId3">
            <a:alphaModFix/>
          </a:blip>
          <a:srcRect b="0" l="0" r="0" t="0"/>
          <a:stretch/>
        </p:blipFill>
        <p:spPr>
          <a:xfrm>
            <a:off x="162510" y="1382613"/>
            <a:ext cx="8818978" cy="496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8"/>
          <p:cNvSpPr txBox="1"/>
          <p:nvPr/>
        </p:nvSpPr>
        <p:spPr>
          <a:xfrm>
            <a:off x="5969175" y="1740500"/>
            <a:ext cx="320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5" name="Google Shape;255;p28"/>
          <p:cNvPicPr preferRelativeResize="0"/>
          <p:nvPr/>
        </p:nvPicPr>
        <p:blipFill>
          <a:blip r:embed="rId3">
            <a:alphaModFix/>
          </a:blip>
          <a:stretch>
            <a:fillRect/>
          </a:stretch>
        </p:blipFill>
        <p:spPr>
          <a:xfrm>
            <a:off x="171063" y="148913"/>
            <a:ext cx="8801874" cy="6560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ph type="title"/>
          </p:nvPr>
        </p:nvSpPr>
        <p:spPr>
          <a:xfrm>
            <a:off x="303900" y="52705"/>
            <a:ext cx="8229300" cy="114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US" sz="2600"/>
              <a:t>Model Trainer</a:t>
            </a:r>
            <a:endParaRPr sz="2600"/>
          </a:p>
        </p:txBody>
      </p:sp>
      <p:sp>
        <p:nvSpPr>
          <p:cNvPr id="262" name="Google Shape;262;p29"/>
          <p:cNvSpPr txBox="1"/>
          <p:nvPr>
            <p:ph idx="1" type="body"/>
          </p:nvPr>
        </p:nvSpPr>
        <p:spPr>
          <a:xfrm>
            <a:off x="457200" y="1600200"/>
            <a:ext cx="8229300" cy="45255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pic>
        <p:nvPicPr>
          <p:cNvPr id="263" name="Google Shape;263;p29"/>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3"/>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3200">
                <a:latin typeface="Times New Roman"/>
                <a:ea typeface="Times New Roman"/>
                <a:cs typeface="Times New Roman"/>
                <a:sym typeface="Times New Roman"/>
              </a:rPr>
              <a:t>Contents – </a:t>
            </a:r>
            <a:endParaRPr/>
          </a:p>
        </p:txBody>
      </p:sp>
      <p:sp>
        <p:nvSpPr>
          <p:cNvPr id="85" name="Google Shape;85;p3"/>
          <p:cNvSpPr txBox="1"/>
          <p:nvPr/>
        </p:nvSpPr>
        <p:spPr>
          <a:xfrm>
            <a:off x="347475" y="1298453"/>
            <a:ext cx="8229300" cy="25298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Introduction &amp; Motivation </a:t>
            </a:r>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Problem Statement </a:t>
            </a:r>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Idea and Approach </a:t>
            </a:r>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Related Work</a:t>
            </a:r>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Objectives of the Project</a:t>
            </a:r>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Requirements</a:t>
            </a:r>
            <a:r>
              <a:rPr b="0" i="0" lang="en-US" sz="1400" u="none" cap="none" strike="noStrike">
                <a:solidFill>
                  <a:schemeClr val="dk1"/>
                </a:solidFill>
                <a:latin typeface="Arial"/>
                <a:ea typeface="Arial"/>
                <a:cs typeface="Arial"/>
                <a:sym typeface="Arial"/>
              </a:rPr>
              <a:t> &amp; Limitations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Dataset and Gestures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Current Hand gesture Market Stats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Global gesture recognition market</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Functionalities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Technologies used in different researches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Implementation</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0"/>
          <p:cNvSpPr txBox="1"/>
          <p:nvPr>
            <p:ph type="title"/>
          </p:nvPr>
        </p:nvSpPr>
        <p:spPr>
          <a:xfrm>
            <a:off x="219350" y="176051"/>
            <a:ext cx="8229300" cy="966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US" sz="2900"/>
              <a:t>Gesture recognition app:</a:t>
            </a:r>
            <a:endParaRPr sz="2900"/>
          </a:p>
        </p:txBody>
      </p:sp>
      <p:sp>
        <p:nvSpPr>
          <p:cNvPr id="270" name="Google Shape;270;p30"/>
          <p:cNvSpPr txBox="1"/>
          <p:nvPr>
            <p:ph idx="1" type="body"/>
          </p:nvPr>
        </p:nvSpPr>
        <p:spPr>
          <a:xfrm>
            <a:off x="457200" y="1600200"/>
            <a:ext cx="8229300" cy="45255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pic>
        <p:nvPicPr>
          <p:cNvPr id="271" name="Google Shape;271;p30"/>
          <p:cNvPicPr preferRelativeResize="0"/>
          <p:nvPr/>
        </p:nvPicPr>
        <p:blipFill rotWithShape="1">
          <a:blip r:embed="rId3">
            <a:alphaModFix/>
          </a:blip>
          <a:srcRect b="0" l="0" r="0" t="0"/>
          <a:stretch/>
        </p:blipFill>
        <p:spPr>
          <a:xfrm>
            <a:off x="0" y="1291200"/>
            <a:ext cx="9144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457200" y="274680"/>
            <a:ext cx="8229300" cy="114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2600" u="sng"/>
              <a:t>Gestures Recognised by our Model - </a:t>
            </a:r>
            <a:endParaRPr b="1" sz="2600" u="sng"/>
          </a:p>
        </p:txBody>
      </p:sp>
      <p:sp>
        <p:nvSpPr>
          <p:cNvPr id="278" name="Google Shape;278;p31"/>
          <p:cNvSpPr txBox="1"/>
          <p:nvPr>
            <p:ph idx="1" type="body"/>
          </p:nvPr>
        </p:nvSpPr>
        <p:spPr>
          <a:xfrm>
            <a:off x="330300" y="1144575"/>
            <a:ext cx="8229300" cy="52908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400"/>
              <a:buNone/>
            </a:pPr>
            <a:r>
              <a:rPr lang="en-US"/>
              <a:t>Static Gestures -</a:t>
            </a:r>
            <a:endParaRPr/>
          </a:p>
          <a:p>
            <a:pPr indent="-317500" lvl="0" marL="457200" rtl="0" algn="l">
              <a:lnSpc>
                <a:spcPct val="100000"/>
              </a:lnSpc>
              <a:spcBef>
                <a:spcPts val="0"/>
              </a:spcBef>
              <a:spcAft>
                <a:spcPts val="0"/>
              </a:spcAft>
              <a:buSzPts val="1400"/>
              <a:buAutoNum type="arabicPeriod"/>
            </a:pPr>
            <a:r>
              <a:rPr lang="en-US"/>
              <a:t>Open Hand</a:t>
            </a:r>
            <a:endParaRPr/>
          </a:p>
          <a:p>
            <a:pPr indent="-317500" lvl="0" marL="457200" rtl="0" algn="l">
              <a:lnSpc>
                <a:spcPct val="100000"/>
              </a:lnSpc>
              <a:spcBef>
                <a:spcPts val="0"/>
              </a:spcBef>
              <a:spcAft>
                <a:spcPts val="0"/>
              </a:spcAft>
              <a:buSzPts val="1400"/>
              <a:buAutoNum type="arabicPeriod"/>
            </a:pPr>
            <a:r>
              <a:rPr lang="en-US"/>
              <a:t>Close Hand</a:t>
            </a:r>
            <a:endParaRPr/>
          </a:p>
          <a:p>
            <a:pPr indent="-317500" lvl="0" marL="457200" rtl="0" algn="l">
              <a:lnSpc>
                <a:spcPct val="100000"/>
              </a:lnSpc>
              <a:spcBef>
                <a:spcPts val="0"/>
              </a:spcBef>
              <a:spcAft>
                <a:spcPts val="0"/>
              </a:spcAft>
              <a:buSzPts val="1400"/>
              <a:buAutoNum type="arabicPeriod"/>
            </a:pPr>
            <a:r>
              <a:rPr lang="en-US"/>
              <a:t>OK Sign </a:t>
            </a:r>
            <a:endParaRPr/>
          </a:p>
          <a:p>
            <a:pPr indent="-317500" lvl="0" marL="457200" rtl="0" algn="l">
              <a:lnSpc>
                <a:spcPct val="100000"/>
              </a:lnSpc>
              <a:spcBef>
                <a:spcPts val="0"/>
              </a:spcBef>
              <a:spcAft>
                <a:spcPts val="0"/>
              </a:spcAft>
              <a:buSzPts val="1400"/>
              <a:buAutoNum type="arabicPeriod"/>
            </a:pPr>
            <a:r>
              <a:rPr lang="en-US"/>
              <a:t>Peace Sign or V Sign</a:t>
            </a:r>
            <a:endParaRPr/>
          </a:p>
          <a:p>
            <a:pPr indent="-317500" lvl="0" marL="457200" rtl="0" algn="l">
              <a:lnSpc>
                <a:spcPct val="100000"/>
              </a:lnSpc>
              <a:spcBef>
                <a:spcPts val="0"/>
              </a:spcBef>
              <a:spcAft>
                <a:spcPts val="0"/>
              </a:spcAft>
              <a:buSzPts val="1400"/>
              <a:buAutoNum type="arabicPeriod"/>
            </a:pPr>
            <a:r>
              <a:rPr lang="en-US"/>
              <a:t>Thumbs Up</a:t>
            </a:r>
            <a:endParaRPr/>
          </a:p>
          <a:p>
            <a:pPr indent="-317500" lvl="0" marL="457200" rtl="0" algn="l">
              <a:lnSpc>
                <a:spcPct val="100000"/>
              </a:lnSpc>
              <a:spcBef>
                <a:spcPts val="0"/>
              </a:spcBef>
              <a:spcAft>
                <a:spcPts val="0"/>
              </a:spcAft>
              <a:buSzPts val="1400"/>
              <a:buAutoNum type="arabicPeriod"/>
            </a:pPr>
            <a:r>
              <a:rPr lang="en-US"/>
              <a:t>Thumbs Down</a:t>
            </a:r>
            <a:endParaRPr/>
          </a:p>
          <a:p>
            <a:pPr indent="-317500" lvl="0" marL="457200" rtl="0" algn="l">
              <a:lnSpc>
                <a:spcPct val="100000"/>
              </a:lnSpc>
              <a:spcBef>
                <a:spcPts val="0"/>
              </a:spcBef>
              <a:spcAft>
                <a:spcPts val="0"/>
              </a:spcAft>
              <a:buSzPts val="1400"/>
              <a:buAutoNum type="arabicPeriod"/>
            </a:pPr>
            <a:r>
              <a:rPr lang="en-US"/>
              <a:t>Pinch In</a:t>
            </a:r>
            <a:endParaRPr/>
          </a:p>
          <a:p>
            <a:pPr indent="-317500" lvl="0" marL="457200" rtl="0" algn="l">
              <a:lnSpc>
                <a:spcPct val="100000"/>
              </a:lnSpc>
              <a:spcBef>
                <a:spcPts val="0"/>
              </a:spcBef>
              <a:spcAft>
                <a:spcPts val="0"/>
              </a:spcAft>
              <a:buSzPts val="1400"/>
              <a:buAutoNum type="arabicPeriod"/>
            </a:pPr>
            <a:r>
              <a:rPr lang="en-US"/>
              <a:t>Pinch Out</a:t>
            </a:r>
            <a:endParaRPr/>
          </a:p>
          <a:p>
            <a:pPr indent="0" lvl="0" marL="45720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Dynamic Gestures- (</a:t>
            </a:r>
            <a:r>
              <a:rPr lang="en-US">
                <a:solidFill>
                  <a:schemeClr val="dk1"/>
                </a:solidFill>
              </a:rPr>
              <a:t>1 Finger (Used for dynamic gesture recognition activation)</a:t>
            </a:r>
            <a:endParaRPr/>
          </a:p>
          <a:p>
            <a:pPr indent="-317500" lvl="0" marL="457200" rtl="0" algn="l">
              <a:lnSpc>
                <a:spcPct val="100000"/>
              </a:lnSpc>
              <a:spcBef>
                <a:spcPts val="0"/>
              </a:spcBef>
              <a:spcAft>
                <a:spcPts val="0"/>
              </a:spcAft>
              <a:buSzPts val="1400"/>
              <a:buAutoNum type="arabicPeriod"/>
            </a:pPr>
            <a:r>
              <a:rPr lang="en-US"/>
              <a:t>Clockwise</a:t>
            </a:r>
            <a:endParaRPr/>
          </a:p>
          <a:p>
            <a:pPr indent="-317500" lvl="0" marL="457200" rtl="0" algn="l">
              <a:lnSpc>
                <a:spcPct val="100000"/>
              </a:lnSpc>
              <a:spcBef>
                <a:spcPts val="0"/>
              </a:spcBef>
              <a:spcAft>
                <a:spcPts val="0"/>
              </a:spcAft>
              <a:buSzPts val="1400"/>
              <a:buAutoNum type="arabicPeriod"/>
            </a:pPr>
            <a:r>
              <a:rPr lang="en-US"/>
              <a:t>Counter Clockwise</a:t>
            </a:r>
            <a:endParaRPr/>
          </a:p>
          <a:p>
            <a:pPr indent="-317500" lvl="0" marL="457200" rtl="0" algn="l">
              <a:lnSpc>
                <a:spcPct val="100000"/>
              </a:lnSpc>
              <a:spcBef>
                <a:spcPts val="0"/>
              </a:spcBef>
              <a:spcAft>
                <a:spcPts val="0"/>
              </a:spcAft>
              <a:buSzPts val="1400"/>
              <a:buAutoNum type="arabicPeriod"/>
            </a:pPr>
            <a:r>
              <a:rPr lang="en-US"/>
              <a:t>Move Left </a:t>
            </a:r>
            <a:endParaRPr/>
          </a:p>
          <a:p>
            <a:pPr indent="-317500" lvl="0" marL="457200" rtl="0" algn="l">
              <a:lnSpc>
                <a:spcPct val="100000"/>
              </a:lnSpc>
              <a:spcBef>
                <a:spcPts val="0"/>
              </a:spcBef>
              <a:spcAft>
                <a:spcPts val="0"/>
              </a:spcAft>
              <a:buSzPts val="1400"/>
              <a:buAutoNum type="arabicPeriod"/>
            </a:pPr>
            <a:r>
              <a:rPr lang="en-US"/>
              <a:t>Move Right </a:t>
            </a:r>
            <a:endParaRPr/>
          </a:p>
          <a:p>
            <a:pPr indent="-317500" lvl="0" marL="457200" rtl="0" algn="l">
              <a:lnSpc>
                <a:spcPct val="100000"/>
              </a:lnSpc>
              <a:spcBef>
                <a:spcPts val="0"/>
              </a:spcBef>
              <a:spcAft>
                <a:spcPts val="0"/>
              </a:spcAft>
              <a:buSzPts val="1400"/>
              <a:buAutoNum type="arabicPeriod"/>
            </a:pPr>
            <a:r>
              <a:rPr lang="en-US"/>
              <a:t>Move Up</a:t>
            </a:r>
            <a:endParaRPr/>
          </a:p>
          <a:p>
            <a:pPr indent="-317500" lvl="0" marL="457200" rtl="0" algn="l">
              <a:lnSpc>
                <a:spcPct val="100000"/>
              </a:lnSpc>
              <a:spcBef>
                <a:spcPts val="0"/>
              </a:spcBef>
              <a:spcAft>
                <a:spcPts val="0"/>
              </a:spcAft>
              <a:buSzPts val="1400"/>
              <a:buAutoNum type="arabicPeriod"/>
            </a:pPr>
            <a:r>
              <a:rPr lang="en-US"/>
              <a:t>Move Down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2"/>
          <p:cNvSpPr txBox="1"/>
          <p:nvPr>
            <p:ph type="title"/>
          </p:nvPr>
        </p:nvSpPr>
        <p:spPr>
          <a:xfrm>
            <a:off x="321525" y="-354395"/>
            <a:ext cx="8229300" cy="114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b="1" lang="en-US" sz="2600" u="sng">
                <a:solidFill>
                  <a:schemeClr val="dk1"/>
                </a:solidFill>
              </a:rPr>
              <a:t>Gesture and what it does -</a:t>
            </a:r>
            <a:endParaRPr/>
          </a:p>
        </p:txBody>
      </p:sp>
      <p:graphicFrame>
        <p:nvGraphicFramePr>
          <p:cNvPr id="285" name="Google Shape;285;p32"/>
          <p:cNvGraphicFramePr/>
          <p:nvPr/>
        </p:nvGraphicFramePr>
        <p:xfrm>
          <a:off x="321525" y="549065"/>
          <a:ext cx="3000000" cy="3000000"/>
        </p:xfrm>
        <a:graphic>
          <a:graphicData uri="http://schemas.openxmlformats.org/drawingml/2006/table">
            <a:tbl>
              <a:tblPr>
                <a:noFill/>
                <a:tableStyleId>{49433EEB-115C-45AD-9A2C-F99AB730B7FF}</a:tableStyleId>
              </a:tblPr>
              <a:tblGrid>
                <a:gridCol w="2723100"/>
                <a:gridCol w="4980925"/>
              </a:tblGrid>
              <a:tr h="3132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Open Hand</a:t>
                      </a:r>
                      <a:endParaRPr/>
                    </a:p>
                  </a:txBody>
                  <a:tcPr marT="91425" marB="91425" marR="91425" marL="91425"/>
                </a:tc>
                <a:tc>
                  <a:txBody>
                    <a:bodyPr/>
                    <a:lstStyle/>
                    <a:p>
                      <a:pPr indent="0" lvl="0" marL="45720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Play/Pause</a:t>
                      </a:r>
                      <a:endParaRPr/>
                    </a:p>
                  </a:txBody>
                  <a:tcPr marT="91425" marB="91425" marR="91425" marL="91425"/>
                </a:tc>
              </a:tr>
              <a:tr h="100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Close Hand</a:t>
                      </a:r>
                      <a:endParaRPr/>
                    </a:p>
                  </a:txBody>
                  <a:tcPr marT="91425" marB="91425" marR="91425" marL="91425"/>
                </a:tc>
                <a:tc>
                  <a:txBody>
                    <a:bodyPr/>
                    <a:lstStyle/>
                    <a:p>
                      <a:pPr indent="0" lvl="0" marL="45720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Close the current window</a:t>
                      </a:r>
                      <a:endParaRPr/>
                    </a:p>
                  </a:txBody>
                  <a:tcPr marT="91425" marB="91425" marR="91425" marL="91425"/>
                </a:tc>
              </a:tr>
              <a:tr h="235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OK Sign </a:t>
                      </a:r>
                      <a:endParaRPr/>
                    </a:p>
                  </a:txBody>
                  <a:tcPr marT="91425" marB="91425" marR="91425" marL="91425"/>
                </a:tc>
                <a:tc>
                  <a:txBody>
                    <a:bodyPr/>
                    <a:lstStyle/>
                    <a:p>
                      <a:pPr indent="0" lvl="0" marL="457200" marR="0" rtl="0" algn="l">
                        <a:lnSpc>
                          <a:spcPct val="100000"/>
                        </a:lnSpc>
                        <a:spcBef>
                          <a:spcPts val="0"/>
                        </a:spcBef>
                        <a:spcAft>
                          <a:spcPts val="0"/>
                        </a:spcAft>
                        <a:buClr>
                          <a:srgbClr val="000000"/>
                        </a:buClr>
                        <a:buSzPts val="1400"/>
                        <a:buFont typeface="Arial"/>
                        <a:buNone/>
                      </a:pPr>
                      <a:r>
                        <a:rPr lang="en-US" sz="1400" u="none" cap="none" strike="noStrike"/>
                        <a:t>Save</a:t>
                      </a:r>
                      <a:endParaRPr/>
                    </a:p>
                  </a:txBody>
                  <a:tcPr marT="91425" marB="91425" marR="91425" marL="91425"/>
                </a:tc>
              </a:tr>
              <a:tr h="1158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Peace Sign or V Sign</a:t>
                      </a:r>
                      <a:endParaRPr/>
                    </a:p>
                  </a:txBody>
                  <a:tcPr marT="91425" marB="91425" marR="91425" marL="91425"/>
                </a:tc>
                <a:tc>
                  <a:txBody>
                    <a:bodyPr/>
                    <a:lstStyle/>
                    <a:p>
                      <a:pPr indent="0" lvl="0" marL="457200" marR="0" rtl="0" algn="l">
                        <a:lnSpc>
                          <a:spcPct val="100000"/>
                        </a:lnSpc>
                        <a:spcBef>
                          <a:spcPts val="0"/>
                        </a:spcBef>
                        <a:spcAft>
                          <a:spcPts val="0"/>
                        </a:spcAft>
                        <a:buClr>
                          <a:srgbClr val="000000"/>
                        </a:buClr>
                        <a:buSzPts val="1400"/>
                        <a:buFont typeface="Arial"/>
                        <a:buNone/>
                      </a:pPr>
                      <a:r>
                        <a:rPr lang="en-US" sz="1400" u="none" cap="none" strike="noStrike"/>
                        <a:t>Mute / Unmute</a:t>
                      </a:r>
                      <a:endParaRPr/>
                    </a:p>
                  </a:txBody>
                  <a:tcPr marT="91425" marB="91425" marR="91425" marL="91425"/>
                </a:tc>
              </a:tr>
              <a:tr h="2112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Thumbs Up</a:t>
                      </a:r>
                      <a:endParaRPr/>
                    </a:p>
                  </a:txBody>
                  <a:tcPr marT="91425" marB="91425" marR="91425" marL="91425"/>
                </a:tc>
                <a:tc>
                  <a:txBody>
                    <a:bodyPr/>
                    <a:lstStyle/>
                    <a:p>
                      <a:pPr indent="0" lvl="0" marL="457200" marR="0" rtl="0" algn="l">
                        <a:lnSpc>
                          <a:spcPct val="100000"/>
                        </a:lnSpc>
                        <a:spcBef>
                          <a:spcPts val="0"/>
                        </a:spcBef>
                        <a:spcAft>
                          <a:spcPts val="0"/>
                        </a:spcAft>
                        <a:buClr>
                          <a:srgbClr val="000000"/>
                        </a:buClr>
                        <a:buSzPts val="1400"/>
                        <a:buFont typeface="Arial"/>
                        <a:buNone/>
                      </a:pPr>
                      <a:r>
                        <a:rPr lang="en-US" sz="1400" u="none" cap="none" strike="noStrike"/>
                        <a:t>Top of page</a:t>
                      </a:r>
                      <a:endParaRPr/>
                    </a:p>
                  </a:txBody>
                  <a:tcPr marT="91425" marB="91425" marR="91425" marL="91425"/>
                </a:tc>
              </a:tr>
              <a:tr h="115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Thumbs Down</a:t>
                      </a:r>
                      <a:endParaRPr/>
                    </a:p>
                  </a:txBody>
                  <a:tcPr marT="91425" marB="91425" marR="91425" marL="91425"/>
                </a:tc>
                <a:tc>
                  <a:txBody>
                    <a:bodyPr/>
                    <a:lstStyle/>
                    <a:p>
                      <a:pPr indent="0" lvl="0" marL="457200" marR="0" rtl="0" algn="l">
                        <a:lnSpc>
                          <a:spcPct val="100000"/>
                        </a:lnSpc>
                        <a:spcBef>
                          <a:spcPts val="0"/>
                        </a:spcBef>
                        <a:spcAft>
                          <a:spcPts val="0"/>
                        </a:spcAft>
                        <a:buClr>
                          <a:srgbClr val="000000"/>
                        </a:buClr>
                        <a:buSzPts val="1400"/>
                        <a:buFont typeface="Arial"/>
                        <a:buNone/>
                      </a:pPr>
                      <a:r>
                        <a:rPr lang="en-US" sz="1400" u="none" cap="none" strike="noStrike"/>
                        <a:t>Bottom of page</a:t>
                      </a:r>
                      <a:endParaRPr/>
                    </a:p>
                  </a:txBody>
                  <a:tcPr marT="91425" marB="91425" marR="91425" marL="91425"/>
                </a:tc>
              </a:tr>
              <a:tr h="1495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Pinch In</a:t>
                      </a:r>
                      <a:endParaRPr/>
                    </a:p>
                  </a:txBody>
                  <a:tcPr marT="91425" marB="91425" marR="91425" marL="91425"/>
                </a:tc>
                <a:tc>
                  <a:txBody>
                    <a:bodyPr/>
                    <a:lstStyle/>
                    <a:p>
                      <a:pPr indent="0" lvl="0" marL="45720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Zoom Out</a:t>
                      </a:r>
                      <a:endParaRPr/>
                    </a:p>
                  </a:txBody>
                  <a:tcPr marT="91425" marB="91425" marR="91425" marL="91425"/>
                </a:tc>
              </a:tr>
              <a:tr h="198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Pinch Out</a:t>
                      </a:r>
                      <a:endParaRPr/>
                    </a:p>
                  </a:txBody>
                  <a:tcPr marT="91425" marB="91425" marR="91425" marL="91425"/>
                </a:tc>
                <a:tc>
                  <a:txBody>
                    <a:bodyPr/>
                    <a:lstStyle/>
                    <a:p>
                      <a:pPr indent="0" lvl="0" marL="45720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Zoom In</a:t>
                      </a:r>
                      <a:endParaRPr/>
                    </a:p>
                  </a:txBody>
                  <a:tcPr marT="91425" marB="91425" marR="91425" marL="91425"/>
                </a:tc>
              </a:tr>
              <a:tr h="165525">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rPr>
                        <a:t>Clockwise</a:t>
                      </a:r>
                      <a:endParaRPr/>
                    </a:p>
                  </a:txBody>
                  <a:tcPr marT="91425" marB="91425" marR="91425" marL="91425"/>
                </a:tc>
                <a:tc>
                  <a:txBody>
                    <a:bodyPr/>
                    <a:lstStyle/>
                    <a:p>
                      <a:pPr indent="0" lvl="0" marL="45720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rPr>
                        <a:t>Go to main screen || Minimize all windows/maximize all windows</a:t>
                      </a:r>
                      <a:endParaRPr/>
                    </a:p>
                  </a:txBody>
                  <a:tcPr marT="91425" marB="91425" marR="91425" marL="91425"/>
                </a:tc>
              </a:tr>
              <a:tr h="223500">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rPr>
                        <a:t>Counter Clockwise</a:t>
                      </a:r>
                      <a:endParaRPr/>
                    </a:p>
                  </a:txBody>
                  <a:tcPr marT="91425" marB="91425" marR="91425" marL="91425"/>
                </a:tc>
                <a:tc>
                  <a:txBody>
                    <a:bodyPr/>
                    <a:lstStyle/>
                    <a:p>
                      <a:pPr indent="0" lvl="0" marL="457200" marR="0" rtl="0" algn="l">
                        <a:lnSpc>
                          <a:spcPct val="100000"/>
                        </a:lnSpc>
                        <a:spcBef>
                          <a:spcPts val="0"/>
                        </a:spcBef>
                        <a:spcAft>
                          <a:spcPts val="0"/>
                        </a:spcAft>
                        <a:buClr>
                          <a:srgbClr val="000000"/>
                        </a:buClr>
                        <a:buSzPts val="1400"/>
                        <a:buFont typeface="Arial"/>
                        <a:buNone/>
                      </a:pPr>
                      <a:r>
                        <a:rPr lang="en-US" sz="1400" u="none" cap="none" strike="noStrike"/>
                        <a:t>Lock Windows</a:t>
                      </a:r>
                      <a:endParaRPr/>
                    </a:p>
                  </a:txBody>
                  <a:tcPr marT="91425" marB="91425" marR="91425" marL="91425"/>
                </a:tc>
              </a:tr>
              <a:tr h="248200">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rPr>
                        <a:t>Move Left</a:t>
                      </a:r>
                      <a:endParaRPr/>
                    </a:p>
                  </a:txBody>
                  <a:tcPr marT="91425" marB="91425" marR="91425" marL="91425"/>
                </a:tc>
                <a:tc>
                  <a:txBody>
                    <a:bodyPr/>
                    <a:lstStyle/>
                    <a:p>
                      <a:pPr indent="0" lvl="0" marL="45720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rPr>
                        <a:t>Previous Slide / Seek video backward</a:t>
                      </a:r>
                      <a:endParaRPr/>
                    </a:p>
                  </a:txBody>
                  <a:tcPr marT="91425" marB="91425" marR="91425" marL="91425"/>
                </a:tc>
              </a:tr>
              <a:tr h="367625">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rPr>
                        <a:t>Move Right</a:t>
                      </a:r>
                      <a:endParaRPr/>
                    </a:p>
                  </a:txBody>
                  <a:tcPr marT="91425" marB="91425" marR="91425" marL="91425"/>
                </a:tc>
                <a:tc>
                  <a:txBody>
                    <a:bodyPr/>
                    <a:lstStyle/>
                    <a:p>
                      <a:pPr indent="0" lvl="0" marL="45720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rPr>
                        <a:t>Next slide / Seek video forward</a:t>
                      </a:r>
                      <a:endParaRPr/>
                    </a:p>
                  </a:txBody>
                  <a:tcPr marT="91425" marB="91425" marR="91425" marL="91425"/>
                </a:tc>
              </a:tr>
              <a:tr h="367625">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rPr>
                        <a:t>Move Up</a:t>
                      </a:r>
                      <a:endParaRPr/>
                    </a:p>
                  </a:txBody>
                  <a:tcPr marT="91425" marB="91425" marR="91425" marL="91425"/>
                </a:tc>
                <a:tc>
                  <a:txBody>
                    <a:bodyPr/>
                    <a:lstStyle/>
                    <a:p>
                      <a:pPr indent="0" lvl="0" marL="45720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rPr>
                        <a:t>Volume Up</a:t>
                      </a:r>
                      <a:endParaRPr/>
                    </a:p>
                  </a:txBody>
                  <a:tcPr marT="91425" marB="91425" marR="91425" marL="91425"/>
                </a:tc>
              </a:tr>
              <a:tr h="149525">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rPr>
                        <a:t>Move Down</a:t>
                      </a:r>
                      <a:endParaRPr/>
                    </a:p>
                  </a:txBody>
                  <a:tcPr marT="91425" marB="91425" marR="91425" marL="91425"/>
                </a:tc>
                <a:tc>
                  <a:txBody>
                    <a:bodyPr/>
                    <a:lstStyle/>
                    <a:p>
                      <a:pPr indent="0" lvl="0" marL="45720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rPr>
                        <a:t>Volume Down</a:t>
                      </a:r>
                      <a:endParaRP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3"/>
          <p:cNvSpPr txBox="1"/>
          <p:nvPr>
            <p:ph type="title"/>
          </p:nvPr>
        </p:nvSpPr>
        <p:spPr>
          <a:xfrm>
            <a:off x="211000" y="138505"/>
            <a:ext cx="8229300" cy="114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2200" u="sng"/>
              <a:t>Open &amp; Close Hand Gesture - Recognition Working Sample </a:t>
            </a:r>
            <a:endParaRPr b="1" sz="2200" u="sng"/>
          </a:p>
        </p:txBody>
      </p:sp>
      <p:pic>
        <p:nvPicPr>
          <p:cNvPr id="292" name="Google Shape;292;p33"/>
          <p:cNvPicPr preferRelativeResize="0"/>
          <p:nvPr/>
        </p:nvPicPr>
        <p:blipFill rotWithShape="1">
          <a:blip r:embed="rId3">
            <a:alphaModFix/>
          </a:blip>
          <a:srcRect b="24365" l="11046" r="47218" t="15630"/>
          <a:stretch/>
        </p:blipFill>
        <p:spPr>
          <a:xfrm>
            <a:off x="110575" y="1281200"/>
            <a:ext cx="4348373" cy="4148250"/>
          </a:xfrm>
          <a:prstGeom prst="rect">
            <a:avLst/>
          </a:prstGeom>
          <a:noFill/>
          <a:ln>
            <a:noFill/>
          </a:ln>
        </p:spPr>
      </p:pic>
      <p:pic>
        <p:nvPicPr>
          <p:cNvPr id="293" name="Google Shape;293;p33"/>
          <p:cNvPicPr preferRelativeResize="0"/>
          <p:nvPr/>
        </p:nvPicPr>
        <p:blipFill rotWithShape="1">
          <a:blip r:embed="rId4">
            <a:alphaModFix/>
          </a:blip>
          <a:srcRect b="24361" l="11191" r="47217" t="15882"/>
          <a:stretch/>
        </p:blipFill>
        <p:spPr>
          <a:xfrm>
            <a:off x="4572000" y="1281200"/>
            <a:ext cx="4454798" cy="4148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4"/>
          <p:cNvSpPr txBox="1"/>
          <p:nvPr>
            <p:ph type="title"/>
          </p:nvPr>
        </p:nvSpPr>
        <p:spPr>
          <a:xfrm>
            <a:off x="457200" y="274680"/>
            <a:ext cx="8229300" cy="114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b="1" lang="en-US" sz="2200" u="sng">
                <a:solidFill>
                  <a:schemeClr val="dk1"/>
                </a:solidFill>
              </a:rPr>
              <a:t>OK and Peace Sign Hand Gesture - </a:t>
            </a:r>
            <a:r>
              <a:rPr b="1" lang="en-US" sz="2200" u="sng">
                <a:solidFill>
                  <a:schemeClr val="dk1"/>
                </a:solidFill>
              </a:rPr>
              <a:t>Recognition </a:t>
            </a:r>
            <a:r>
              <a:rPr b="1" lang="en-US" sz="2200" u="sng">
                <a:solidFill>
                  <a:schemeClr val="dk1"/>
                </a:solidFill>
              </a:rPr>
              <a:t>Working Sample</a:t>
            </a:r>
            <a:endParaRPr/>
          </a:p>
        </p:txBody>
      </p:sp>
      <p:pic>
        <p:nvPicPr>
          <p:cNvPr id="300" name="Google Shape;300;p34"/>
          <p:cNvPicPr preferRelativeResize="0"/>
          <p:nvPr/>
        </p:nvPicPr>
        <p:blipFill rotWithShape="1">
          <a:blip r:embed="rId3">
            <a:alphaModFix/>
          </a:blip>
          <a:srcRect b="24611" l="11608" r="47358" t="15882"/>
          <a:stretch/>
        </p:blipFill>
        <p:spPr>
          <a:xfrm>
            <a:off x="250050" y="1270100"/>
            <a:ext cx="4122226" cy="4196499"/>
          </a:xfrm>
          <a:prstGeom prst="rect">
            <a:avLst/>
          </a:prstGeom>
          <a:noFill/>
          <a:ln>
            <a:noFill/>
          </a:ln>
        </p:spPr>
      </p:pic>
      <p:pic>
        <p:nvPicPr>
          <p:cNvPr id="301" name="Google Shape;301;p34"/>
          <p:cNvPicPr preferRelativeResize="0"/>
          <p:nvPr/>
        </p:nvPicPr>
        <p:blipFill rotWithShape="1">
          <a:blip r:embed="rId4">
            <a:alphaModFix/>
          </a:blip>
          <a:srcRect b="24212" l="11440" r="47180" t="16656"/>
          <a:stretch/>
        </p:blipFill>
        <p:spPr>
          <a:xfrm>
            <a:off x="4471325" y="1270100"/>
            <a:ext cx="4394549" cy="41964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5"/>
          <p:cNvSpPr txBox="1"/>
          <p:nvPr>
            <p:ph type="title"/>
          </p:nvPr>
        </p:nvSpPr>
        <p:spPr>
          <a:xfrm>
            <a:off x="457200" y="274680"/>
            <a:ext cx="8229300" cy="114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b="1" lang="en-US" sz="2200" u="sng">
                <a:solidFill>
                  <a:schemeClr val="dk1"/>
                </a:solidFill>
              </a:rPr>
              <a:t>Thumbs Up and Down Hand Gesture - </a:t>
            </a:r>
            <a:r>
              <a:rPr b="1" lang="en-US" sz="2200" u="sng">
                <a:solidFill>
                  <a:schemeClr val="dk1"/>
                </a:solidFill>
              </a:rPr>
              <a:t>Recognition </a:t>
            </a:r>
            <a:r>
              <a:rPr b="1" lang="en-US" sz="2200" u="sng">
                <a:solidFill>
                  <a:schemeClr val="dk1"/>
                </a:solidFill>
              </a:rPr>
              <a:t>Working Sample</a:t>
            </a:r>
            <a:endParaRPr/>
          </a:p>
        </p:txBody>
      </p:sp>
      <p:pic>
        <p:nvPicPr>
          <p:cNvPr id="308" name="Google Shape;308;p35"/>
          <p:cNvPicPr preferRelativeResize="0"/>
          <p:nvPr/>
        </p:nvPicPr>
        <p:blipFill rotWithShape="1">
          <a:blip r:embed="rId3">
            <a:alphaModFix/>
          </a:blip>
          <a:srcRect b="24361" l="11187" r="47217" t="15882"/>
          <a:stretch/>
        </p:blipFill>
        <p:spPr>
          <a:xfrm>
            <a:off x="457200" y="1417375"/>
            <a:ext cx="4001750" cy="4742450"/>
          </a:xfrm>
          <a:prstGeom prst="rect">
            <a:avLst/>
          </a:prstGeom>
          <a:noFill/>
          <a:ln>
            <a:noFill/>
          </a:ln>
        </p:spPr>
      </p:pic>
      <p:pic>
        <p:nvPicPr>
          <p:cNvPr id="309" name="Google Shape;309;p35"/>
          <p:cNvPicPr preferRelativeResize="0"/>
          <p:nvPr/>
        </p:nvPicPr>
        <p:blipFill rotWithShape="1">
          <a:blip r:embed="rId4">
            <a:alphaModFix/>
          </a:blip>
          <a:srcRect b="24544" l="11494" r="47241" t="16469"/>
          <a:stretch/>
        </p:blipFill>
        <p:spPr>
          <a:xfrm>
            <a:off x="4572000" y="1417375"/>
            <a:ext cx="4380523" cy="4742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6"/>
          <p:cNvSpPr txBox="1"/>
          <p:nvPr>
            <p:ph type="title"/>
          </p:nvPr>
        </p:nvSpPr>
        <p:spPr>
          <a:xfrm>
            <a:off x="457200" y="274680"/>
            <a:ext cx="8229300" cy="114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b="1" lang="en-US" sz="2200" u="sng">
                <a:solidFill>
                  <a:schemeClr val="dk1"/>
                </a:solidFill>
              </a:rPr>
              <a:t>Pinch In and Out Hand Gesture - </a:t>
            </a:r>
            <a:r>
              <a:rPr b="1" lang="en-US" sz="2200" u="sng">
                <a:solidFill>
                  <a:schemeClr val="dk1"/>
                </a:solidFill>
              </a:rPr>
              <a:t>Recognition </a:t>
            </a:r>
            <a:r>
              <a:rPr b="1" lang="en-US" sz="2200" u="sng">
                <a:solidFill>
                  <a:schemeClr val="dk1"/>
                </a:solidFill>
              </a:rPr>
              <a:t>Working Sample</a:t>
            </a:r>
            <a:endParaRPr/>
          </a:p>
        </p:txBody>
      </p:sp>
      <p:pic>
        <p:nvPicPr>
          <p:cNvPr id="316" name="Google Shape;316;p36"/>
          <p:cNvPicPr preferRelativeResize="0"/>
          <p:nvPr/>
        </p:nvPicPr>
        <p:blipFill rotWithShape="1">
          <a:blip r:embed="rId3">
            <a:alphaModFix/>
          </a:blip>
          <a:srcRect b="23865" l="11188" r="47359" t="15882"/>
          <a:stretch/>
        </p:blipFill>
        <p:spPr>
          <a:xfrm>
            <a:off x="188175" y="1417375"/>
            <a:ext cx="4146974" cy="4420599"/>
          </a:xfrm>
          <a:prstGeom prst="rect">
            <a:avLst/>
          </a:prstGeom>
          <a:noFill/>
          <a:ln>
            <a:noFill/>
          </a:ln>
        </p:spPr>
      </p:pic>
      <p:pic>
        <p:nvPicPr>
          <p:cNvPr id="317" name="Google Shape;317;p36"/>
          <p:cNvPicPr preferRelativeResize="0"/>
          <p:nvPr/>
        </p:nvPicPr>
        <p:blipFill rotWithShape="1">
          <a:blip r:embed="rId4">
            <a:alphaModFix/>
          </a:blip>
          <a:srcRect b="24667" l="12275" r="47044" t="17482"/>
          <a:stretch/>
        </p:blipFill>
        <p:spPr>
          <a:xfrm>
            <a:off x="4572000" y="1417375"/>
            <a:ext cx="4355774" cy="44205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23d112a00c5_0_0"/>
          <p:cNvSpPr txBox="1"/>
          <p:nvPr>
            <p:ph type="title"/>
          </p:nvPr>
        </p:nvSpPr>
        <p:spPr>
          <a:xfrm>
            <a:off x="457200" y="274680"/>
            <a:ext cx="8229300" cy="11427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400"/>
              <a:buFont typeface="Arial"/>
              <a:buNone/>
            </a:pPr>
            <a:r>
              <a:rPr b="1" lang="en-US" sz="2200" u="sng">
                <a:solidFill>
                  <a:schemeClr val="dk1"/>
                </a:solidFill>
              </a:rPr>
              <a:t>Gesture working outputs - Pinch in (zoom out)</a:t>
            </a:r>
            <a:endParaRPr/>
          </a:p>
        </p:txBody>
      </p:sp>
      <p:pic>
        <p:nvPicPr>
          <p:cNvPr id="324" name="Google Shape;324;g23d112a00c5_0_0"/>
          <p:cNvPicPr preferRelativeResize="0"/>
          <p:nvPr/>
        </p:nvPicPr>
        <p:blipFill rotWithShape="1">
          <a:blip r:embed="rId3">
            <a:alphaModFix/>
          </a:blip>
          <a:srcRect b="1310" l="-620" r="619" t="-1310"/>
          <a:stretch/>
        </p:blipFill>
        <p:spPr>
          <a:xfrm>
            <a:off x="54000" y="1417380"/>
            <a:ext cx="8839200" cy="49720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23d112a00c5_0_6"/>
          <p:cNvSpPr txBox="1"/>
          <p:nvPr>
            <p:ph type="title"/>
          </p:nvPr>
        </p:nvSpPr>
        <p:spPr>
          <a:xfrm>
            <a:off x="457200" y="274680"/>
            <a:ext cx="8229300" cy="11427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US" sz="2200" u="sng">
                <a:solidFill>
                  <a:schemeClr val="dk1"/>
                </a:solidFill>
              </a:rPr>
              <a:t>Gesture working outputs - Pinch out (zoom in)</a:t>
            </a:r>
            <a:endParaRPr/>
          </a:p>
        </p:txBody>
      </p:sp>
      <p:pic>
        <p:nvPicPr>
          <p:cNvPr id="331" name="Google Shape;331;g23d112a00c5_0_6"/>
          <p:cNvPicPr preferRelativeResize="0"/>
          <p:nvPr/>
        </p:nvPicPr>
        <p:blipFill>
          <a:blip r:embed="rId3">
            <a:alphaModFix/>
          </a:blip>
          <a:stretch>
            <a:fillRect/>
          </a:stretch>
        </p:blipFill>
        <p:spPr>
          <a:xfrm>
            <a:off x="152400" y="1569780"/>
            <a:ext cx="8839200" cy="4972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3d112a00c5_0_12"/>
          <p:cNvSpPr txBox="1"/>
          <p:nvPr>
            <p:ph type="title"/>
          </p:nvPr>
        </p:nvSpPr>
        <p:spPr>
          <a:xfrm>
            <a:off x="457200" y="274680"/>
            <a:ext cx="8229300" cy="11427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US" sz="2200" u="sng">
                <a:solidFill>
                  <a:schemeClr val="dk1"/>
                </a:solidFill>
              </a:rPr>
              <a:t>Gesture working outputs - Open hand (play/pause)</a:t>
            </a:r>
            <a:endParaRPr/>
          </a:p>
        </p:txBody>
      </p:sp>
      <p:pic>
        <p:nvPicPr>
          <p:cNvPr id="338" name="Google Shape;338;g23d112a00c5_0_12"/>
          <p:cNvPicPr preferRelativeResize="0"/>
          <p:nvPr/>
        </p:nvPicPr>
        <p:blipFill>
          <a:blip r:embed="rId3">
            <a:alphaModFix/>
          </a:blip>
          <a:stretch>
            <a:fillRect/>
          </a:stretch>
        </p:blipFill>
        <p:spPr>
          <a:xfrm>
            <a:off x="98400" y="1278180"/>
            <a:ext cx="8839200" cy="4972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4"/>
          <p:cNvSpPr txBox="1"/>
          <p:nvPr>
            <p:ph type="title"/>
          </p:nvPr>
        </p:nvSpPr>
        <p:spPr>
          <a:xfrm>
            <a:off x="271025" y="-235720"/>
            <a:ext cx="8229300" cy="114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3200" u="sng">
                <a:latin typeface="Times New Roman"/>
                <a:ea typeface="Times New Roman"/>
                <a:cs typeface="Times New Roman"/>
                <a:sym typeface="Times New Roman"/>
              </a:rPr>
              <a:t>Introduction</a:t>
            </a:r>
            <a:endParaRPr u="sng"/>
          </a:p>
        </p:txBody>
      </p:sp>
      <p:sp>
        <p:nvSpPr>
          <p:cNvPr id="91" name="Google Shape;91;p4"/>
          <p:cNvSpPr txBox="1"/>
          <p:nvPr>
            <p:ph idx="1" type="body"/>
          </p:nvPr>
        </p:nvSpPr>
        <p:spPr>
          <a:xfrm>
            <a:off x="321175" y="906975"/>
            <a:ext cx="8229300" cy="5592000"/>
          </a:xfrm>
          <a:prstGeom prst="rect">
            <a:avLst/>
          </a:prstGeom>
          <a:noFill/>
          <a:ln>
            <a:noFill/>
          </a:ln>
        </p:spPr>
        <p:txBody>
          <a:bodyPr anchorCtr="0" anchor="t" bIns="0" lIns="0" spcFirstLastPara="1" rIns="0" wrap="square" tIns="0">
            <a:noAutofit/>
          </a:bodyPr>
          <a:lstStyle/>
          <a:p>
            <a:pPr indent="-355600" lvl="0" marL="457200" rtl="0" algn="just">
              <a:lnSpc>
                <a:spcPct val="100000"/>
              </a:lnSpc>
              <a:spcBef>
                <a:spcPts val="0"/>
              </a:spcBef>
              <a:spcAft>
                <a:spcPts val="0"/>
              </a:spcAft>
              <a:buClr>
                <a:schemeClr val="dk1"/>
              </a:buClr>
              <a:buSzPts val="2000"/>
              <a:buFont typeface="Times New Roman"/>
              <a:buChar char="●"/>
            </a:pPr>
            <a:r>
              <a:rPr lang="en-US" sz="2000">
                <a:solidFill>
                  <a:schemeClr val="dk1"/>
                </a:solidFill>
                <a:highlight>
                  <a:srgbClr val="FFFFFF"/>
                </a:highlight>
                <a:latin typeface="Times New Roman"/>
                <a:ea typeface="Times New Roman"/>
                <a:cs typeface="Times New Roman"/>
                <a:sym typeface="Times New Roman"/>
              </a:rPr>
              <a:t>The advancement of new technology has been taking place since the beginning of human history but the advancement in technology has been exceptionally fast in the 20th and 21st century. With electronic technology and machines being produced and improved all the time.</a:t>
            </a:r>
            <a:endParaRPr sz="2000">
              <a:solidFill>
                <a:schemeClr val="dk1"/>
              </a:solidFill>
              <a:highlight>
                <a:srgbClr val="FFFFFF"/>
              </a:highlight>
              <a:latin typeface="Times New Roman"/>
              <a:ea typeface="Times New Roman"/>
              <a:cs typeface="Times New Roman"/>
              <a:sym typeface="Times New Roman"/>
            </a:endParaRPr>
          </a:p>
          <a:p>
            <a:pPr indent="-355600" lvl="0" marL="457200" rtl="0" algn="just">
              <a:lnSpc>
                <a:spcPct val="100000"/>
              </a:lnSpc>
              <a:spcBef>
                <a:spcPts val="0"/>
              </a:spcBef>
              <a:spcAft>
                <a:spcPts val="0"/>
              </a:spcAft>
              <a:buClr>
                <a:schemeClr val="dk1"/>
              </a:buClr>
              <a:buSzPts val="2000"/>
              <a:buFont typeface="Times New Roman"/>
              <a:buChar char="●"/>
            </a:pPr>
            <a:r>
              <a:rPr lang="en-US" sz="2000">
                <a:solidFill>
                  <a:schemeClr val="dk1"/>
                </a:solidFill>
                <a:highlight>
                  <a:srgbClr val="FFFFFF"/>
                </a:highlight>
                <a:latin typeface="Times New Roman"/>
                <a:ea typeface="Times New Roman"/>
                <a:cs typeface="Times New Roman"/>
                <a:sym typeface="Times New Roman"/>
              </a:rPr>
              <a:t>With such advancement of technology, people are moving towards the </a:t>
            </a:r>
            <a:r>
              <a:rPr b="1" lang="en-US" sz="2000" u="sng">
                <a:solidFill>
                  <a:schemeClr val="dk1"/>
                </a:solidFill>
                <a:highlight>
                  <a:srgbClr val="FFFFFF"/>
                </a:highlight>
                <a:latin typeface="Times New Roman"/>
                <a:ea typeface="Times New Roman"/>
                <a:cs typeface="Times New Roman"/>
                <a:sym typeface="Times New Roman"/>
              </a:rPr>
              <a:t>Touchless technology</a:t>
            </a:r>
            <a:r>
              <a:rPr lang="en-US" sz="2000">
                <a:solidFill>
                  <a:schemeClr val="dk1"/>
                </a:solidFill>
                <a:highlight>
                  <a:srgbClr val="FFFFFF"/>
                </a:highlight>
                <a:latin typeface="Times New Roman"/>
                <a:ea typeface="Times New Roman"/>
                <a:cs typeface="Times New Roman"/>
                <a:sym typeface="Times New Roman"/>
              </a:rPr>
              <a:t> to be more productive and automate the processes(like - opening/closing of the door,turning on street lights, use voice assistants etc).</a:t>
            </a:r>
            <a:endParaRPr sz="2000">
              <a:solidFill>
                <a:schemeClr val="dk1"/>
              </a:solidFill>
              <a:highlight>
                <a:srgbClr val="FFFFFF"/>
              </a:highlight>
              <a:latin typeface="Times New Roman"/>
              <a:ea typeface="Times New Roman"/>
              <a:cs typeface="Times New Roman"/>
              <a:sym typeface="Times New Roman"/>
            </a:endParaRPr>
          </a:p>
          <a:p>
            <a:pPr indent="-355600" lvl="0" marL="457200" rtl="0" algn="just">
              <a:lnSpc>
                <a:spcPct val="10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Touchless technology is a form of electronics control technology that makes it possible for users to control a digital system without any form of physical contact.</a:t>
            </a:r>
            <a:endParaRPr sz="2000">
              <a:solidFill>
                <a:schemeClr val="dk1"/>
              </a:solidFill>
              <a:latin typeface="Times New Roman"/>
              <a:ea typeface="Times New Roman"/>
              <a:cs typeface="Times New Roman"/>
              <a:sym typeface="Times New Roman"/>
            </a:endParaRPr>
          </a:p>
          <a:p>
            <a:pPr indent="-355600" lvl="0" marL="457200" rtl="0" algn="just">
              <a:lnSpc>
                <a:spcPct val="10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The technology enables computer systems to take inputs/instructions in the form of physical movement, facial patterns, voice, and user behavior. These inputs are processed and interpreted by system algorithms to give the desired output or actions required by the user.</a:t>
            </a:r>
            <a:endParaRPr sz="2000">
              <a:solidFill>
                <a:schemeClr val="dk1"/>
              </a:solidFill>
              <a:latin typeface="Times New Roman"/>
              <a:ea typeface="Times New Roman"/>
              <a:cs typeface="Times New Roman"/>
              <a:sym typeface="Times New Roman"/>
            </a:endParaRPr>
          </a:p>
          <a:p>
            <a:pPr indent="-355600" lvl="0" marL="457200" rtl="0" algn="just">
              <a:lnSpc>
                <a:spcPct val="10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And the Hand </a:t>
            </a:r>
            <a:r>
              <a:rPr lang="en-US" sz="2000">
                <a:solidFill>
                  <a:srgbClr val="2E2E2E"/>
                </a:solidFill>
                <a:latin typeface="Times New Roman"/>
                <a:ea typeface="Times New Roman"/>
                <a:cs typeface="Times New Roman"/>
                <a:sym typeface="Times New Roman"/>
              </a:rPr>
              <a:t>Gesture Recognition is one of the active research areas in the field of human-computer interface and touchless technology due to its flexibility and user friendliness.</a:t>
            </a:r>
            <a:endParaRPr sz="2000">
              <a:solidFill>
                <a:srgbClr val="2E2E2E"/>
              </a:solidFill>
              <a:latin typeface="Times New Roman"/>
              <a:ea typeface="Times New Roman"/>
              <a:cs typeface="Times New Roman"/>
              <a:sym typeface="Times New Roman"/>
            </a:endParaRPr>
          </a:p>
          <a:p>
            <a:pPr indent="0" lvl="0" marL="0" rtl="0" algn="just">
              <a:lnSpc>
                <a:spcPct val="100000"/>
              </a:lnSpc>
              <a:spcBef>
                <a:spcPts val="0"/>
              </a:spcBef>
              <a:spcAft>
                <a:spcPts val="0"/>
              </a:spcAft>
              <a:buSzPts val="1400"/>
              <a:buNone/>
            </a:pPr>
            <a:r>
              <a:t/>
            </a:r>
            <a:endParaRPr>
              <a:solidFill>
                <a:srgbClr val="2E2E2E"/>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g23d112a00c5_0_21"/>
          <p:cNvPicPr preferRelativeResize="0"/>
          <p:nvPr/>
        </p:nvPicPr>
        <p:blipFill>
          <a:blip r:embed="rId3">
            <a:alphaModFix/>
          </a:blip>
          <a:stretch>
            <a:fillRect/>
          </a:stretch>
        </p:blipFill>
        <p:spPr>
          <a:xfrm>
            <a:off x="255600" y="770850"/>
            <a:ext cx="8632502"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23d112a00c5_0_27"/>
          <p:cNvSpPr txBox="1"/>
          <p:nvPr>
            <p:ph type="title"/>
          </p:nvPr>
        </p:nvSpPr>
        <p:spPr>
          <a:xfrm>
            <a:off x="457200" y="274680"/>
            <a:ext cx="8229300" cy="11427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US" sz="2200" u="sng">
                <a:solidFill>
                  <a:schemeClr val="dk1"/>
                </a:solidFill>
              </a:rPr>
              <a:t>Gesture working outputs - Ok sign(Save )</a:t>
            </a:r>
            <a:endParaRPr>
              <a:solidFill>
                <a:schemeClr val="dk1"/>
              </a:solidFill>
            </a:endParaRPr>
          </a:p>
          <a:p>
            <a:pPr indent="0" lvl="0" marL="0" rtl="0" algn="l">
              <a:spcBef>
                <a:spcPts val="0"/>
              </a:spcBef>
              <a:spcAft>
                <a:spcPts val="0"/>
              </a:spcAft>
              <a:buNone/>
            </a:pPr>
            <a:r>
              <a:t/>
            </a:r>
            <a:endParaRPr/>
          </a:p>
        </p:txBody>
      </p:sp>
      <p:pic>
        <p:nvPicPr>
          <p:cNvPr id="351" name="Google Shape;351;g23d112a00c5_0_27"/>
          <p:cNvPicPr preferRelativeResize="0"/>
          <p:nvPr/>
        </p:nvPicPr>
        <p:blipFill>
          <a:blip r:embed="rId3">
            <a:alphaModFix/>
          </a:blip>
          <a:stretch>
            <a:fillRect/>
          </a:stretch>
        </p:blipFill>
        <p:spPr>
          <a:xfrm>
            <a:off x="152400" y="1569775"/>
            <a:ext cx="8359201" cy="4707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7"/>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US"/>
              <a:t>Future work/ scope - </a:t>
            </a:r>
            <a:endParaRPr/>
          </a:p>
        </p:txBody>
      </p:sp>
      <p:sp>
        <p:nvSpPr>
          <p:cNvPr id="357" name="Google Shape;357;p37"/>
          <p:cNvSpPr txBox="1"/>
          <p:nvPr>
            <p:ph idx="1" type="subTitle"/>
          </p:nvPr>
        </p:nvSpPr>
        <p:spPr>
          <a:xfrm>
            <a:off x="457200" y="1600200"/>
            <a:ext cx="8229240" cy="4525560"/>
          </a:xfrm>
          <a:prstGeom prst="rect">
            <a:avLst/>
          </a:prstGeom>
          <a:noFill/>
          <a:ln>
            <a:noFill/>
          </a:ln>
        </p:spPr>
        <p:txBody>
          <a:bodyPr anchorCtr="0" anchor="t" bIns="0" lIns="0" spcFirstLastPara="1" rIns="0" wrap="square" tIns="0">
            <a:normAutofit/>
          </a:bodyPr>
          <a:lstStyle/>
          <a:p>
            <a:pPr indent="-355600" lvl="0" marL="457200" rtl="0" algn="l">
              <a:lnSpc>
                <a:spcPct val="100000"/>
              </a:lnSpc>
              <a:spcBef>
                <a:spcPts val="0"/>
              </a:spcBef>
              <a:spcAft>
                <a:spcPts val="0"/>
              </a:spcAft>
              <a:buSzPts val="2000"/>
              <a:buAutoNum type="arabicPeriod"/>
            </a:pPr>
            <a:r>
              <a:rPr lang="en-US" sz="2000"/>
              <a:t>Facial recognition can be added with gesture recognition, so only the recognized user's hand gesture is captured.</a:t>
            </a:r>
            <a:endParaRPr sz="2000"/>
          </a:p>
          <a:p>
            <a:pPr indent="-355600" lvl="0" marL="457200" rtl="0" algn="l">
              <a:lnSpc>
                <a:spcPct val="100000"/>
              </a:lnSpc>
              <a:spcBef>
                <a:spcPts val="0"/>
              </a:spcBef>
              <a:spcAft>
                <a:spcPts val="0"/>
              </a:spcAft>
              <a:buSzPts val="2000"/>
              <a:buAutoNum type="arabicPeriod"/>
            </a:pPr>
            <a:r>
              <a:rPr lang="en-US" sz="2000"/>
              <a:t>Different security techniques can be included to make it more secure.</a:t>
            </a:r>
            <a:endParaRPr sz="2000"/>
          </a:p>
          <a:p>
            <a:pPr indent="-355600" lvl="0" marL="457200" rtl="0" algn="l">
              <a:lnSpc>
                <a:spcPct val="100000"/>
              </a:lnSpc>
              <a:spcBef>
                <a:spcPts val="0"/>
              </a:spcBef>
              <a:spcAft>
                <a:spcPts val="0"/>
              </a:spcAft>
              <a:buSzPts val="2000"/>
              <a:buAutoNum type="arabicPeriod"/>
            </a:pPr>
            <a:r>
              <a:rPr lang="en-US" sz="2000"/>
              <a:t>More dynamic and static gestures can be added.</a:t>
            </a:r>
            <a:endParaRPr sz="2000"/>
          </a:p>
          <a:p>
            <a:pPr indent="-355600" lvl="0" marL="457200" rtl="0" algn="l">
              <a:lnSpc>
                <a:spcPct val="100000"/>
              </a:lnSpc>
              <a:spcBef>
                <a:spcPts val="0"/>
              </a:spcBef>
              <a:spcAft>
                <a:spcPts val="0"/>
              </a:spcAft>
              <a:buSzPts val="2000"/>
              <a:buAutoNum type="arabicPeriod"/>
            </a:pPr>
            <a:r>
              <a:rPr lang="en-US" sz="2000"/>
              <a:t>Size of training dataset can be increased to increase the accuracy of the model.</a:t>
            </a:r>
            <a:endParaRPr sz="2000"/>
          </a:p>
          <a:p>
            <a:pPr indent="-228600" lvl="0" marL="457200" rtl="0" algn="l">
              <a:lnSpc>
                <a:spcPct val="100000"/>
              </a:lnSpc>
              <a:spcBef>
                <a:spcPts val="0"/>
              </a:spcBef>
              <a:spcAft>
                <a:spcPts val="0"/>
              </a:spcAft>
              <a:buSzPts val="14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8"/>
          <p:cNvSpPr txBox="1"/>
          <p:nvPr>
            <p:ph type="title"/>
          </p:nvPr>
        </p:nvSpPr>
        <p:spPr>
          <a:xfrm>
            <a:off x="457350" y="2857655"/>
            <a:ext cx="8229300" cy="114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lang="en-US" sz="6200"/>
              <a:t>Thank You</a:t>
            </a:r>
            <a:endParaRPr sz="6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5"/>
          <p:cNvSpPr txBox="1"/>
          <p:nvPr>
            <p:ph idx="1" type="body"/>
          </p:nvPr>
        </p:nvSpPr>
        <p:spPr>
          <a:xfrm>
            <a:off x="256025" y="1600200"/>
            <a:ext cx="8658300" cy="4525500"/>
          </a:xfrm>
          <a:prstGeom prst="rect">
            <a:avLst/>
          </a:prstGeom>
          <a:noFill/>
          <a:ln>
            <a:noFill/>
          </a:ln>
        </p:spPr>
        <p:txBody>
          <a:bodyPr anchorCtr="0" anchor="t" bIns="0" lIns="0" spcFirstLastPara="1" rIns="0" wrap="square" tIns="0">
            <a:noAutofit/>
          </a:bodyPr>
          <a:lstStyle/>
          <a:p>
            <a:pPr indent="-349250" lvl="0" marL="457200" rtl="0" algn="just">
              <a:lnSpc>
                <a:spcPct val="100000"/>
              </a:lnSpc>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As in the modern era computers are becoming more advanced and capable of doing more processing as compared to earlier computers. The hand gesture will allow us leverage in controlling the computer as there is less contact and more effectiveness.</a:t>
            </a:r>
            <a:endParaRPr i="0" sz="1900" u="none" strike="noStrike">
              <a:solidFill>
                <a:srgbClr val="000000"/>
              </a:solidFill>
              <a:latin typeface="Times New Roman"/>
              <a:ea typeface="Times New Roman"/>
              <a:cs typeface="Times New Roman"/>
              <a:sym typeface="Times New Roman"/>
            </a:endParaRPr>
          </a:p>
          <a:p>
            <a:pPr indent="-349250" lvl="0" marL="457200" rtl="0" algn="just">
              <a:lnSpc>
                <a:spcPct val="100000"/>
              </a:lnSpc>
              <a:spcBef>
                <a:spcPts val="0"/>
              </a:spcBef>
              <a:spcAft>
                <a:spcPts val="0"/>
              </a:spcAft>
              <a:buClr>
                <a:srgbClr val="000000"/>
              </a:buClr>
              <a:buSzPts val="1900"/>
              <a:buFont typeface="Times New Roman"/>
              <a:buChar char="●"/>
            </a:pPr>
            <a:r>
              <a:rPr i="0" lang="en-US" sz="1900" u="none" strike="noStrike">
                <a:solidFill>
                  <a:srgbClr val="000000"/>
                </a:solidFill>
                <a:latin typeface="Times New Roman"/>
                <a:ea typeface="Times New Roman"/>
                <a:cs typeface="Times New Roman"/>
                <a:sym typeface="Times New Roman"/>
              </a:rPr>
              <a:t>With gestures we can operate</a:t>
            </a:r>
            <a:r>
              <a:rPr lang="en-US" sz="1900">
                <a:latin typeface="Times New Roman"/>
                <a:ea typeface="Times New Roman"/>
                <a:cs typeface="Times New Roman"/>
                <a:sym typeface="Times New Roman"/>
              </a:rPr>
              <a:t> </a:t>
            </a:r>
            <a:r>
              <a:rPr i="0" lang="en-US" sz="1900" u="none" strike="noStrike">
                <a:solidFill>
                  <a:srgbClr val="000000"/>
                </a:solidFill>
                <a:latin typeface="Times New Roman"/>
                <a:ea typeface="Times New Roman"/>
                <a:cs typeface="Times New Roman"/>
                <a:sym typeface="Times New Roman"/>
              </a:rPr>
              <a:t>the computer from farther distances, making it is much easier to use and user</a:t>
            </a:r>
            <a:r>
              <a:rPr lang="en-US" sz="1900">
                <a:latin typeface="Times New Roman"/>
                <a:ea typeface="Times New Roman"/>
                <a:cs typeface="Times New Roman"/>
                <a:sym typeface="Times New Roman"/>
              </a:rPr>
              <a:t> </a:t>
            </a:r>
            <a:r>
              <a:rPr i="0" lang="en-US" sz="1900" u="none" strike="noStrike">
                <a:solidFill>
                  <a:srgbClr val="000000"/>
                </a:solidFill>
                <a:latin typeface="Times New Roman"/>
                <a:ea typeface="Times New Roman"/>
                <a:cs typeface="Times New Roman"/>
                <a:sym typeface="Times New Roman"/>
              </a:rPr>
              <a:t>friendly. </a:t>
            </a:r>
            <a:endParaRPr i="0" sz="1900" u="none" strike="noStrike">
              <a:solidFill>
                <a:srgbClr val="000000"/>
              </a:solidFill>
              <a:latin typeface="Times New Roman"/>
              <a:ea typeface="Times New Roman"/>
              <a:cs typeface="Times New Roman"/>
              <a:sym typeface="Times New Roman"/>
            </a:endParaRPr>
          </a:p>
          <a:p>
            <a:pPr indent="-349250" lvl="0" marL="457200" rtl="0" algn="just">
              <a:lnSpc>
                <a:spcPct val="100000"/>
              </a:lnSpc>
              <a:spcBef>
                <a:spcPts val="0"/>
              </a:spcBef>
              <a:spcAft>
                <a:spcPts val="0"/>
              </a:spcAft>
              <a:buClr>
                <a:srgbClr val="000000"/>
              </a:buClr>
              <a:buSzPts val="1900"/>
              <a:buFont typeface="Times New Roman"/>
              <a:buChar char="●"/>
            </a:pPr>
            <a:r>
              <a:rPr i="0" lang="en-US" sz="1900" u="none" strike="noStrike">
                <a:solidFill>
                  <a:srgbClr val="000000"/>
                </a:solidFill>
                <a:latin typeface="Times New Roman"/>
                <a:ea typeface="Times New Roman"/>
                <a:cs typeface="Times New Roman"/>
                <a:sym typeface="Times New Roman"/>
              </a:rPr>
              <a:t>Computers can be easy to use with gestures for new people</a:t>
            </a:r>
            <a:r>
              <a:rPr lang="en-US" sz="1900">
                <a:latin typeface="Times New Roman"/>
                <a:ea typeface="Times New Roman"/>
                <a:cs typeface="Times New Roman"/>
                <a:sym typeface="Times New Roman"/>
              </a:rPr>
              <a:t>, making them more user friendly.</a:t>
            </a:r>
            <a:r>
              <a:rPr i="0" lang="en-US" sz="1900" u="none" strike="noStrike">
                <a:solidFill>
                  <a:srgbClr val="000000"/>
                </a:solidFill>
                <a:latin typeface="Times New Roman"/>
                <a:ea typeface="Times New Roman"/>
                <a:cs typeface="Times New Roman"/>
                <a:sym typeface="Times New Roman"/>
              </a:rPr>
              <a:t> </a:t>
            </a:r>
            <a:endParaRPr i="0" sz="1900" u="none" strike="noStrike">
              <a:solidFill>
                <a:srgbClr val="000000"/>
              </a:solidFill>
              <a:latin typeface="Times New Roman"/>
              <a:ea typeface="Times New Roman"/>
              <a:cs typeface="Times New Roman"/>
              <a:sym typeface="Times New Roman"/>
            </a:endParaRPr>
          </a:p>
          <a:p>
            <a:pPr indent="-349250" lvl="0" marL="457200" rtl="0" algn="just">
              <a:lnSpc>
                <a:spcPct val="100000"/>
              </a:lnSpc>
              <a:spcBef>
                <a:spcPts val="0"/>
              </a:spcBef>
              <a:spcAft>
                <a:spcPts val="0"/>
              </a:spcAft>
              <a:buClr>
                <a:srgbClr val="000000"/>
              </a:buClr>
              <a:buSzPts val="1900"/>
              <a:buFont typeface="Times New Roman"/>
              <a:buChar char="●"/>
            </a:pPr>
            <a:r>
              <a:rPr i="0" lang="en-US" sz="1900" u="none" strike="noStrike">
                <a:solidFill>
                  <a:srgbClr val="000000"/>
                </a:solidFill>
                <a:latin typeface="Times New Roman"/>
                <a:ea typeface="Times New Roman"/>
                <a:cs typeface="Times New Roman"/>
                <a:sym typeface="Times New Roman"/>
              </a:rPr>
              <a:t>And as </a:t>
            </a:r>
            <a:r>
              <a:rPr lang="en-US" sz="1900">
                <a:latin typeface="Times New Roman"/>
                <a:ea typeface="Times New Roman"/>
                <a:cs typeface="Times New Roman"/>
                <a:sym typeface="Times New Roman"/>
              </a:rPr>
              <a:t>the world</a:t>
            </a:r>
            <a:r>
              <a:rPr i="0" lang="en-US" sz="1900" u="none" strike="noStrike">
                <a:solidFill>
                  <a:srgbClr val="000000"/>
                </a:solidFill>
                <a:latin typeface="Times New Roman"/>
                <a:ea typeface="Times New Roman"/>
                <a:cs typeface="Times New Roman"/>
                <a:sym typeface="Times New Roman"/>
              </a:rPr>
              <a:t> </a:t>
            </a:r>
            <a:r>
              <a:rPr lang="en-US" sz="1900">
                <a:latin typeface="Times New Roman"/>
                <a:ea typeface="Times New Roman"/>
                <a:cs typeface="Times New Roman"/>
                <a:sym typeface="Times New Roman"/>
              </a:rPr>
              <a:t>is</a:t>
            </a:r>
            <a:r>
              <a:rPr i="0" lang="en-US" sz="1900" u="none" strike="noStrike">
                <a:solidFill>
                  <a:srgbClr val="000000"/>
                </a:solidFill>
                <a:latin typeface="Times New Roman"/>
                <a:ea typeface="Times New Roman"/>
                <a:cs typeface="Times New Roman"/>
                <a:sym typeface="Times New Roman"/>
              </a:rPr>
              <a:t> </a:t>
            </a:r>
            <a:r>
              <a:rPr lang="en-US" sz="1900">
                <a:latin typeface="Times New Roman"/>
                <a:ea typeface="Times New Roman"/>
                <a:cs typeface="Times New Roman"/>
                <a:sym typeface="Times New Roman"/>
              </a:rPr>
              <a:t>advancing</a:t>
            </a:r>
            <a:r>
              <a:rPr i="0" lang="en-US" sz="1900" u="none" strike="noStrike">
                <a:solidFill>
                  <a:srgbClr val="000000"/>
                </a:solidFill>
                <a:latin typeface="Times New Roman"/>
                <a:ea typeface="Times New Roman"/>
                <a:cs typeface="Times New Roman"/>
                <a:sym typeface="Times New Roman"/>
              </a:rPr>
              <a:t> to the era of technology and I</a:t>
            </a:r>
            <a:r>
              <a:rPr lang="en-US" sz="1900">
                <a:latin typeface="Times New Roman"/>
                <a:ea typeface="Times New Roman"/>
                <a:cs typeface="Times New Roman"/>
                <a:sym typeface="Times New Roman"/>
              </a:rPr>
              <a:t>o</a:t>
            </a:r>
            <a:r>
              <a:rPr i="0" lang="en-US" sz="1900" u="none" strike="noStrike">
                <a:solidFill>
                  <a:srgbClr val="000000"/>
                </a:solidFill>
                <a:latin typeface="Times New Roman"/>
                <a:ea typeface="Times New Roman"/>
                <a:cs typeface="Times New Roman"/>
                <a:sym typeface="Times New Roman"/>
              </a:rPr>
              <a:t>T, making a software to mak</a:t>
            </a:r>
            <a:r>
              <a:rPr lang="en-US" sz="1900">
                <a:latin typeface="Times New Roman"/>
                <a:ea typeface="Times New Roman"/>
                <a:cs typeface="Times New Roman"/>
                <a:sym typeface="Times New Roman"/>
              </a:rPr>
              <a:t>e computers work from hand gesture is a great approach to make computers easy to use and increase the productivity</a:t>
            </a:r>
            <a:r>
              <a:rPr i="0" lang="en-US" sz="1900" u="none" strike="noStrike">
                <a:solidFill>
                  <a:srgbClr val="000000"/>
                </a:solidFill>
                <a:latin typeface="Times New Roman"/>
                <a:ea typeface="Times New Roman"/>
                <a:cs typeface="Times New Roman"/>
                <a:sym typeface="Times New Roman"/>
              </a:rPr>
              <a:t>.</a:t>
            </a:r>
            <a:endParaRPr i="0" sz="1900" u="none" strike="noStrike">
              <a:solidFill>
                <a:srgbClr val="000000"/>
              </a:solidFill>
              <a:latin typeface="Times New Roman"/>
              <a:ea typeface="Times New Roman"/>
              <a:cs typeface="Times New Roman"/>
              <a:sym typeface="Times New Roman"/>
            </a:endParaRPr>
          </a:p>
          <a:p>
            <a:pPr indent="-349250" lvl="0" marL="457200" rtl="0" algn="just">
              <a:lnSpc>
                <a:spcPct val="100000"/>
              </a:lnSpc>
              <a:spcBef>
                <a:spcPts val="0"/>
              </a:spcBef>
              <a:spcAft>
                <a:spcPts val="0"/>
              </a:spcAft>
              <a:buSzPts val="1900"/>
              <a:buFont typeface="Times New Roman"/>
              <a:buChar char="●"/>
            </a:pPr>
            <a:r>
              <a:rPr lang="en-US" sz="1900">
                <a:solidFill>
                  <a:schemeClr val="dk1"/>
                </a:solidFill>
                <a:latin typeface="Times New Roman"/>
                <a:ea typeface="Times New Roman"/>
                <a:cs typeface="Times New Roman"/>
                <a:sym typeface="Times New Roman"/>
              </a:rPr>
              <a:t>After going through the literature and seeing projects on gesture recognition , we found that there has not been any significant project built on controlling the Computer using hand gesture. </a:t>
            </a:r>
            <a:endParaRPr sz="1900">
              <a:solidFill>
                <a:schemeClr val="dk1"/>
              </a:solidFill>
              <a:latin typeface="Times New Roman"/>
              <a:ea typeface="Times New Roman"/>
              <a:cs typeface="Times New Roman"/>
              <a:sym typeface="Times New Roman"/>
            </a:endParaRPr>
          </a:p>
          <a:p>
            <a:pPr indent="-349250" lvl="0" marL="457200" rtl="0" algn="just">
              <a:lnSpc>
                <a:spcPct val="100000"/>
              </a:lnSpc>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Making a Hand gesture controller for computer will be of great benefit to make the technology more usable by everyone.</a:t>
            </a:r>
            <a:endParaRPr sz="1900">
              <a:solidFill>
                <a:schemeClr val="dk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SzPts val="1400"/>
              <a:buNone/>
            </a:pPr>
            <a:r>
              <a:rPr i="0" lang="en-US" sz="1900" u="none" strike="noStrike">
                <a:solidFill>
                  <a:srgbClr val="000000"/>
                </a:solidFill>
                <a:latin typeface="Times New Roman"/>
                <a:ea typeface="Times New Roman"/>
                <a:cs typeface="Times New Roman"/>
                <a:sym typeface="Times New Roman"/>
              </a:rPr>
              <a:t> </a:t>
            </a:r>
            <a:endParaRPr sz="1900">
              <a:latin typeface="Times New Roman"/>
              <a:ea typeface="Times New Roman"/>
              <a:cs typeface="Times New Roman"/>
              <a:sym typeface="Times New Roman"/>
            </a:endParaRPr>
          </a:p>
        </p:txBody>
      </p:sp>
      <p:sp>
        <p:nvSpPr>
          <p:cNvPr id="97" name="Google Shape;97;p5"/>
          <p:cNvSpPr txBox="1"/>
          <p:nvPr>
            <p:ph type="title"/>
          </p:nvPr>
        </p:nvSpPr>
        <p:spPr>
          <a:xfrm>
            <a:off x="457200" y="274638"/>
            <a:ext cx="8229600" cy="1143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3200" u="sng">
                <a:latin typeface="Times New Roman"/>
                <a:ea typeface="Times New Roman"/>
                <a:cs typeface="Times New Roman"/>
                <a:sym typeface="Times New Roman"/>
              </a:rPr>
              <a:t>Motivation</a:t>
            </a:r>
            <a:endParaRPr u="sng"/>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6"/>
          <p:cNvSpPr txBox="1"/>
          <p:nvPr>
            <p:ph type="title"/>
          </p:nvPr>
        </p:nvSpPr>
        <p:spPr>
          <a:xfrm>
            <a:off x="329250" y="-239345"/>
            <a:ext cx="8229300" cy="114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3200" u="sng">
                <a:latin typeface="Times New Roman"/>
                <a:ea typeface="Times New Roman"/>
                <a:cs typeface="Times New Roman"/>
                <a:sym typeface="Times New Roman"/>
              </a:rPr>
              <a:t>Problem Statement -</a:t>
            </a:r>
            <a:endParaRPr/>
          </a:p>
        </p:txBody>
      </p:sp>
      <p:sp>
        <p:nvSpPr>
          <p:cNvPr id="103" name="Google Shape;103;p6"/>
          <p:cNvSpPr txBox="1"/>
          <p:nvPr/>
        </p:nvSpPr>
        <p:spPr>
          <a:xfrm>
            <a:off x="201154" y="1266763"/>
            <a:ext cx="8485500" cy="52317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n-US" sz="2500" u="none" cap="none" strike="noStrike">
                <a:solidFill>
                  <a:srgbClr val="000000"/>
                </a:solidFill>
                <a:latin typeface="Times New Roman"/>
                <a:ea typeface="Times New Roman"/>
                <a:cs typeface="Times New Roman"/>
                <a:sym typeface="Times New Roman"/>
              </a:rPr>
              <a:t>Description</a:t>
            </a:r>
            <a:r>
              <a:rPr b="0" i="0" lang="en-US" sz="2500" u="none" cap="none" strike="noStrike">
                <a:solidFill>
                  <a:srgbClr val="000000"/>
                </a:solidFill>
                <a:latin typeface="Times New Roman"/>
                <a:ea typeface="Times New Roman"/>
                <a:cs typeface="Times New Roman"/>
                <a:sym typeface="Times New Roman"/>
              </a:rPr>
              <a:t> - </a:t>
            </a:r>
            <a:endParaRPr b="0" i="0" sz="25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1200"/>
              </a:spcBef>
              <a:spcAft>
                <a:spcPts val="0"/>
              </a:spcAft>
              <a:buClr>
                <a:schemeClr val="dk1"/>
              </a:buClr>
              <a:buSzPts val="1100"/>
              <a:buFont typeface="Arial"/>
              <a:buNone/>
            </a:pPr>
            <a:r>
              <a:rPr b="0" i="0" lang="en-US" sz="1900" u="none" cap="none" strike="noStrike">
                <a:solidFill>
                  <a:srgbClr val="212529"/>
                </a:solidFill>
                <a:latin typeface="Arial"/>
                <a:ea typeface="Arial"/>
                <a:cs typeface="Arial"/>
                <a:sym typeface="Arial"/>
              </a:rPr>
              <a:t>In today’s modern era when the technology is developing at highest speed, people are moving towards the technology to get their work done easily and save as much of their time as possible.</a:t>
            </a:r>
            <a:endParaRPr b="0" i="0" sz="1900" u="none" cap="none" strike="noStrike">
              <a:solidFill>
                <a:srgbClr val="212529"/>
              </a:solidFill>
              <a:latin typeface="Arial"/>
              <a:ea typeface="Arial"/>
              <a:cs typeface="Arial"/>
              <a:sym typeface="Arial"/>
            </a:endParaRPr>
          </a:p>
          <a:p>
            <a:pPr indent="0" lvl="0" marL="0" marR="0" rtl="0" algn="just">
              <a:lnSpc>
                <a:spcPct val="115000"/>
              </a:lnSpc>
              <a:spcBef>
                <a:spcPts val="1200"/>
              </a:spcBef>
              <a:spcAft>
                <a:spcPts val="0"/>
              </a:spcAft>
              <a:buClr>
                <a:schemeClr val="dk1"/>
              </a:buClr>
              <a:buSzPts val="1100"/>
              <a:buFont typeface="Arial"/>
              <a:buNone/>
            </a:pPr>
            <a:r>
              <a:rPr b="0" i="0" lang="en-US" sz="1900" u="none" cap="none" strike="noStrike">
                <a:solidFill>
                  <a:srgbClr val="212529"/>
                </a:solidFill>
                <a:latin typeface="Arial"/>
                <a:ea typeface="Arial"/>
                <a:cs typeface="Arial"/>
                <a:sym typeface="Arial"/>
              </a:rPr>
              <a:t>But the use of such technology is not possible for everyone. The older generation still are learning how to use smartphones, which makes it almost impossible for them to use laptop or PCs for their personal work. This makes them work for much more time or use old classic methods to do their work which requires lots of work and so much hassle. There are also many other people than old people who still can’t use the computers. Such people seek help from others or a simple way for them to use PC’s and Laptops, so they can use them for some basic works.</a:t>
            </a:r>
            <a:endParaRPr b="0" i="0" sz="1900" u="none" cap="none" strike="noStrike">
              <a:solidFill>
                <a:srgbClr val="212529"/>
              </a:solidFill>
              <a:latin typeface="Arial"/>
              <a:ea typeface="Arial"/>
              <a:cs typeface="Arial"/>
              <a:sym typeface="Arial"/>
            </a:endParaRPr>
          </a:p>
          <a:p>
            <a:pPr indent="0" lvl="0" marL="0" marR="0" rtl="0" algn="just">
              <a:lnSpc>
                <a:spcPct val="115000"/>
              </a:lnSpc>
              <a:spcBef>
                <a:spcPts val="1200"/>
              </a:spcBef>
              <a:spcAft>
                <a:spcPts val="0"/>
              </a:spcAft>
              <a:buClr>
                <a:schemeClr val="dk1"/>
              </a:buClr>
              <a:buSzPts val="1100"/>
              <a:buFont typeface="Arial"/>
              <a:buNone/>
            </a:pPr>
            <a:r>
              <a:t/>
            </a:r>
            <a:endParaRPr b="0" i="0" sz="1700" u="none" cap="none" strike="noStrike">
              <a:solidFill>
                <a:srgbClr val="212529"/>
              </a:solidFill>
              <a:latin typeface="Arial"/>
              <a:ea typeface="Arial"/>
              <a:cs typeface="Arial"/>
              <a:sym typeface="Arial"/>
            </a:endParaRPr>
          </a:p>
          <a:p>
            <a:pPr indent="0" lvl="0" marL="0" marR="0" rtl="0" algn="just">
              <a:lnSpc>
                <a:spcPct val="115000"/>
              </a:lnSpc>
              <a:spcBef>
                <a:spcPts val="1200"/>
              </a:spcBef>
              <a:spcAft>
                <a:spcPts val="1200"/>
              </a:spcAft>
              <a:buClr>
                <a:srgbClr val="000000"/>
              </a:buClr>
              <a:buSzPts val="1100"/>
              <a:buFont typeface="Arial"/>
              <a:buNone/>
            </a:pPr>
            <a:r>
              <a:rPr b="0" i="0" lang="en-US" sz="1400" u="none" cap="none" strike="noStrike">
                <a:solidFill>
                  <a:srgbClr val="212529"/>
                </a:solidFill>
                <a:latin typeface="Arial"/>
                <a:ea typeface="Arial"/>
                <a:cs typeface="Arial"/>
                <a:sym typeface="Arial"/>
              </a:rPr>
              <a:t> </a:t>
            </a:r>
            <a:endParaRPr b="0" i="0" sz="25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7"/>
          <p:cNvSpPr txBox="1"/>
          <p:nvPr>
            <p:ph type="title"/>
          </p:nvPr>
        </p:nvSpPr>
        <p:spPr>
          <a:xfrm>
            <a:off x="241300" y="271775"/>
            <a:ext cx="8714700" cy="5689500"/>
          </a:xfrm>
          <a:prstGeom prst="rect">
            <a:avLst/>
          </a:prstGeom>
          <a:noFill/>
          <a:ln>
            <a:noFill/>
          </a:ln>
        </p:spPr>
        <p:txBody>
          <a:bodyPr anchorCtr="0" anchor="ctr" bIns="0" lIns="0" spcFirstLastPara="1" rIns="0" wrap="square" tIns="0">
            <a:noAutofit/>
          </a:bodyPr>
          <a:lstStyle/>
          <a:p>
            <a:pPr indent="0" lvl="0" marL="0" rtl="0" algn="just">
              <a:lnSpc>
                <a:spcPct val="115000"/>
              </a:lnSpc>
              <a:spcBef>
                <a:spcPts val="1200"/>
              </a:spcBef>
              <a:spcAft>
                <a:spcPts val="0"/>
              </a:spcAft>
              <a:buClr>
                <a:schemeClr val="dk1"/>
              </a:buClr>
              <a:buSzPts val="1100"/>
              <a:buFont typeface="Arial"/>
              <a:buNone/>
            </a:pPr>
            <a:r>
              <a:t/>
            </a:r>
            <a:endParaRPr sz="1400">
              <a:solidFill>
                <a:srgbClr val="212529"/>
              </a:solidFill>
            </a:endParaRPr>
          </a:p>
          <a:p>
            <a:pPr indent="0" lvl="0" marL="0" rtl="0" algn="just">
              <a:lnSpc>
                <a:spcPct val="115000"/>
              </a:lnSpc>
              <a:spcBef>
                <a:spcPts val="1200"/>
              </a:spcBef>
              <a:spcAft>
                <a:spcPts val="0"/>
              </a:spcAft>
              <a:buSzPts val="1400"/>
              <a:buNone/>
            </a:pPr>
            <a:r>
              <a:rPr lang="en-US">
                <a:solidFill>
                  <a:srgbClr val="212529"/>
                </a:solidFill>
              </a:rPr>
              <a:t>Computer Vision, Machine Learning and Gesture Free technology are the new era of the technology. Most of the markets and people are moving towards them because they make the work easy, efficient, saves time and are very easy to use. These touchless technology enables people to use advanced technology with some basic gestures which makes it so much easy to use that almost everyone can use it. Computers which can work with only hand gestures makes them easy to use for new people and makes Computer/PC’s more user friendly.</a:t>
            </a:r>
            <a:endParaRPr>
              <a:solidFill>
                <a:srgbClr val="212529"/>
              </a:solidFill>
            </a:endParaRPr>
          </a:p>
          <a:p>
            <a:pPr indent="0" lvl="0" marL="0" rtl="0" algn="just">
              <a:lnSpc>
                <a:spcPct val="115000"/>
              </a:lnSpc>
              <a:spcBef>
                <a:spcPts val="1200"/>
              </a:spcBef>
              <a:spcAft>
                <a:spcPts val="0"/>
              </a:spcAft>
              <a:buClr>
                <a:schemeClr val="dk1"/>
              </a:buClr>
              <a:buSzPts val="1100"/>
              <a:buFont typeface="Arial"/>
              <a:buNone/>
            </a:pPr>
            <a:r>
              <a:rPr lang="en-US">
                <a:solidFill>
                  <a:srgbClr val="212529"/>
                </a:solidFill>
              </a:rPr>
              <a:t>So, recently there have been few approaches towards touchless use of computer using computer vision and gesture control but they have only been limited to one use like – either they can work to move pointer, it can play pause the music only or it can increase/decrease the volume.</a:t>
            </a:r>
            <a:endParaRPr>
              <a:solidFill>
                <a:srgbClr val="212529"/>
              </a:solidFill>
            </a:endParaRPr>
          </a:p>
          <a:p>
            <a:pPr indent="0" lvl="0" marL="0" rtl="0" algn="just">
              <a:lnSpc>
                <a:spcPct val="115000"/>
              </a:lnSpc>
              <a:spcBef>
                <a:spcPts val="1200"/>
              </a:spcBef>
              <a:spcAft>
                <a:spcPts val="0"/>
              </a:spcAft>
              <a:buClr>
                <a:schemeClr val="dk1"/>
              </a:buClr>
              <a:buSzPts val="1100"/>
              <a:buFont typeface="Arial"/>
              <a:buNone/>
            </a:pPr>
            <a:r>
              <a:rPr lang="en-US">
                <a:solidFill>
                  <a:srgbClr val="212529"/>
                </a:solidFill>
              </a:rPr>
              <a:t>So, with all these limitations in mind we developed a software which helps people to simple tasks with only hand gestures making it very easy to use by anyone which can help you play, pause, seek forward/backward a video, save an opened file, lock the computer screen etc., all with just Hand Gestures.  </a:t>
            </a:r>
            <a:endParaRPr>
              <a:solidFill>
                <a:srgbClr val="212529"/>
              </a:solidFill>
            </a:endParaRPr>
          </a:p>
          <a:p>
            <a:pPr indent="0" lvl="0" marL="0" rtl="0" algn="just">
              <a:lnSpc>
                <a:spcPct val="100000"/>
              </a:lnSpc>
              <a:spcBef>
                <a:spcPts val="1200"/>
              </a:spcBef>
              <a:spcAft>
                <a:spcPts val="0"/>
              </a:spcAft>
              <a:buClr>
                <a:schemeClr val="dk1"/>
              </a:buClr>
              <a:buSzPts val="1400"/>
              <a:buFont typeface="Arial"/>
              <a:buNone/>
            </a:pPr>
            <a:r>
              <a:rPr lang="en-US" sz="2500">
                <a:solidFill>
                  <a:schemeClr val="dk1"/>
                </a:solidFill>
                <a:latin typeface="Times New Roman"/>
                <a:ea typeface="Times New Roman"/>
                <a:cs typeface="Times New Roman"/>
                <a:sym typeface="Times New Roman"/>
              </a:rPr>
              <a:t> </a:t>
            </a:r>
            <a:endParaRPr sz="2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25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8"/>
          <p:cNvSpPr txBox="1"/>
          <p:nvPr>
            <p:ph type="title"/>
          </p:nvPr>
        </p:nvSpPr>
        <p:spPr>
          <a:xfrm>
            <a:off x="457350" y="700955"/>
            <a:ext cx="8229300" cy="114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3200" u="sng">
                <a:latin typeface="Times New Roman"/>
                <a:ea typeface="Times New Roman"/>
                <a:cs typeface="Times New Roman"/>
                <a:sym typeface="Times New Roman"/>
              </a:rPr>
              <a:t>Idea </a:t>
            </a:r>
            <a:r>
              <a:rPr b="1" lang="en-US" sz="3200">
                <a:latin typeface="Times New Roman"/>
                <a:ea typeface="Times New Roman"/>
                <a:cs typeface="Times New Roman"/>
                <a:sym typeface="Times New Roman"/>
              </a:rPr>
              <a:t>-  </a:t>
            </a:r>
            <a:endParaRPr/>
          </a:p>
        </p:txBody>
      </p:sp>
      <p:sp>
        <p:nvSpPr>
          <p:cNvPr id="115" name="Google Shape;115;p8"/>
          <p:cNvSpPr txBox="1"/>
          <p:nvPr/>
        </p:nvSpPr>
        <p:spPr>
          <a:xfrm>
            <a:off x="457375" y="1843651"/>
            <a:ext cx="8229300" cy="3406100"/>
          </a:xfrm>
          <a:prstGeom prst="rect">
            <a:avLst/>
          </a:prstGeom>
          <a:noFill/>
          <a:ln>
            <a:noFill/>
          </a:ln>
        </p:spPr>
        <p:txBody>
          <a:bodyPr anchorCtr="0" anchor="t" bIns="45700" lIns="91425" spcFirstLastPara="1" rIns="91425" wrap="square" tIns="45700">
            <a:spAutoFit/>
          </a:bodyPr>
          <a:lstStyle/>
          <a:p>
            <a:pPr indent="-387350" lvl="0" marL="457200" marR="0" rtl="0" algn="l">
              <a:lnSpc>
                <a:spcPct val="100000"/>
              </a:lnSpc>
              <a:spcBef>
                <a:spcPts val="0"/>
              </a:spcBef>
              <a:spcAft>
                <a:spcPts val="0"/>
              </a:spcAft>
              <a:buClr>
                <a:srgbClr val="000000"/>
              </a:buClr>
              <a:buSzPts val="2500"/>
              <a:buFont typeface="Times New Roman"/>
              <a:buChar char="●"/>
            </a:pPr>
            <a:r>
              <a:rPr b="0" i="0" lang="en-US" sz="2500" u="none" cap="none" strike="noStrike">
                <a:solidFill>
                  <a:srgbClr val="000000"/>
                </a:solidFill>
                <a:latin typeface="Times New Roman"/>
                <a:ea typeface="Times New Roman"/>
                <a:cs typeface="Times New Roman"/>
                <a:sym typeface="Times New Roman"/>
              </a:rPr>
              <a:t>Developing a software which will recognize our hand gesture through the computer vision and with the help of neural networks and different python libraries. </a:t>
            </a:r>
            <a:endParaRPr b="0" i="0" sz="2500" u="none" cap="none" strike="noStrike">
              <a:solidFill>
                <a:srgbClr val="000000"/>
              </a:solidFill>
              <a:latin typeface="Times New Roman"/>
              <a:ea typeface="Times New Roman"/>
              <a:cs typeface="Times New Roman"/>
              <a:sym typeface="Times New Roman"/>
            </a:endParaRPr>
          </a:p>
          <a:p>
            <a:pPr indent="-387350" lvl="0" marL="457200" marR="0" rtl="0" algn="l">
              <a:lnSpc>
                <a:spcPct val="100000"/>
              </a:lnSpc>
              <a:spcBef>
                <a:spcPts val="0"/>
              </a:spcBef>
              <a:spcAft>
                <a:spcPts val="0"/>
              </a:spcAft>
              <a:buClr>
                <a:srgbClr val="000000"/>
              </a:buClr>
              <a:buSzPts val="2500"/>
              <a:buFont typeface="Times New Roman"/>
              <a:buChar char="●"/>
            </a:pPr>
            <a:r>
              <a:rPr b="0" i="0" lang="en-US" sz="2500" u="none" cap="none" strike="noStrike">
                <a:solidFill>
                  <a:srgbClr val="000000"/>
                </a:solidFill>
                <a:latin typeface="Times New Roman"/>
                <a:ea typeface="Times New Roman"/>
                <a:cs typeface="Times New Roman"/>
                <a:sym typeface="Times New Roman"/>
              </a:rPr>
              <a:t>The software first will make a rectangle around the hand and then with help of Mediapipe the hand points will be recorded.</a:t>
            </a:r>
            <a:endParaRPr b="0" i="0" sz="2500" u="none" cap="none" strike="noStrike">
              <a:solidFill>
                <a:srgbClr val="000000"/>
              </a:solidFill>
              <a:latin typeface="Times New Roman"/>
              <a:ea typeface="Times New Roman"/>
              <a:cs typeface="Times New Roman"/>
              <a:sym typeface="Times New Roman"/>
            </a:endParaRPr>
          </a:p>
          <a:p>
            <a:pPr indent="-387350" lvl="0" marL="457200" marR="0" rtl="0" algn="l">
              <a:lnSpc>
                <a:spcPct val="100000"/>
              </a:lnSpc>
              <a:spcBef>
                <a:spcPts val="0"/>
              </a:spcBef>
              <a:spcAft>
                <a:spcPts val="0"/>
              </a:spcAft>
              <a:buClr>
                <a:srgbClr val="000000"/>
              </a:buClr>
              <a:buSzPts val="2500"/>
              <a:buFont typeface="Times New Roman"/>
              <a:buChar char="●"/>
            </a:pPr>
            <a:r>
              <a:rPr b="0" i="0" lang="en-US" sz="2500" u="none" cap="none" strike="noStrike">
                <a:solidFill>
                  <a:srgbClr val="000000"/>
                </a:solidFill>
                <a:latin typeface="Times New Roman"/>
                <a:ea typeface="Times New Roman"/>
                <a:cs typeface="Times New Roman"/>
                <a:sym typeface="Times New Roman"/>
              </a:rPr>
              <a:t>Then the trained model will compare the hand points and tell which hand gesture is being made and then perform the action related to it.</a:t>
            </a:r>
            <a:endParaRPr b="0" i="0" sz="25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9"/>
          <p:cNvSpPr txBox="1"/>
          <p:nvPr>
            <p:ph type="title"/>
          </p:nvPr>
        </p:nvSpPr>
        <p:spPr>
          <a:xfrm>
            <a:off x="457200" y="274680"/>
            <a:ext cx="8229300" cy="114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1400"/>
              <a:buFont typeface="Arial"/>
              <a:buNone/>
            </a:pPr>
            <a:r>
              <a:rPr b="1" lang="en-US" sz="3200" u="sng">
                <a:solidFill>
                  <a:schemeClr val="dk1"/>
                </a:solidFill>
                <a:latin typeface="Times New Roman"/>
                <a:ea typeface="Times New Roman"/>
                <a:cs typeface="Times New Roman"/>
                <a:sym typeface="Times New Roman"/>
              </a:rPr>
              <a:t>Approach </a:t>
            </a:r>
            <a:r>
              <a:rPr b="1" lang="en-US" sz="3200">
                <a:solidFill>
                  <a:schemeClr val="dk1"/>
                </a:solidFill>
                <a:latin typeface="Times New Roman"/>
                <a:ea typeface="Times New Roman"/>
                <a:cs typeface="Times New Roman"/>
                <a:sym typeface="Times New Roman"/>
              </a:rPr>
              <a:t>-  </a:t>
            </a:r>
            <a:endParaRPr/>
          </a:p>
        </p:txBody>
      </p:sp>
      <p:sp>
        <p:nvSpPr>
          <p:cNvPr id="122" name="Google Shape;122;p9"/>
          <p:cNvSpPr txBox="1"/>
          <p:nvPr/>
        </p:nvSpPr>
        <p:spPr>
          <a:xfrm>
            <a:off x="457200" y="1725225"/>
            <a:ext cx="8229300" cy="443735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dk1"/>
              </a:buClr>
              <a:buSzPts val="2500"/>
              <a:buFont typeface="Times New Roman"/>
              <a:buChar char="●"/>
            </a:pPr>
            <a:r>
              <a:rPr b="0" i="0" lang="en-US" sz="2500" u="none" cap="none" strike="noStrike">
                <a:solidFill>
                  <a:schemeClr val="dk1"/>
                </a:solidFill>
                <a:latin typeface="Times New Roman"/>
                <a:ea typeface="Times New Roman"/>
                <a:cs typeface="Times New Roman"/>
                <a:sym typeface="Times New Roman"/>
              </a:rPr>
              <a:t>The software first will make a rectangle around the hand and then with help of Mediapipe the hand points will be recorded.</a:t>
            </a:r>
            <a:endParaRPr b="0" i="0" sz="2500" u="none" cap="none" strike="noStrike">
              <a:solidFill>
                <a:schemeClr val="dk1"/>
              </a:solidFill>
              <a:latin typeface="Times New Roman"/>
              <a:ea typeface="Times New Roman"/>
              <a:cs typeface="Times New Roman"/>
              <a:sym typeface="Times New Roman"/>
            </a:endParaRPr>
          </a:p>
          <a:p>
            <a:pPr indent="-387350" lvl="0" marL="457200" marR="0" rtl="0" algn="just">
              <a:lnSpc>
                <a:spcPct val="100000"/>
              </a:lnSpc>
              <a:spcBef>
                <a:spcPts val="0"/>
              </a:spcBef>
              <a:spcAft>
                <a:spcPts val="0"/>
              </a:spcAft>
              <a:buClr>
                <a:schemeClr val="dk1"/>
              </a:buClr>
              <a:buSzPts val="2500"/>
              <a:buFont typeface="Times New Roman"/>
              <a:buChar char="●"/>
            </a:pPr>
            <a:r>
              <a:rPr b="0" i="0" lang="en-US" sz="2500" u="none" cap="none" strike="noStrike">
                <a:solidFill>
                  <a:schemeClr val="dk1"/>
                </a:solidFill>
                <a:latin typeface="Times New Roman"/>
                <a:ea typeface="Times New Roman"/>
                <a:cs typeface="Times New Roman"/>
                <a:sym typeface="Times New Roman"/>
              </a:rPr>
              <a:t>Then, trained model will start to recognise the different hand gestures and differentiate between them. </a:t>
            </a:r>
            <a:endParaRPr b="0" i="0" sz="2500" u="none" cap="none" strike="noStrike">
              <a:solidFill>
                <a:schemeClr val="dk1"/>
              </a:solidFill>
              <a:latin typeface="Times New Roman"/>
              <a:ea typeface="Times New Roman"/>
              <a:cs typeface="Times New Roman"/>
              <a:sym typeface="Times New Roman"/>
            </a:endParaRPr>
          </a:p>
          <a:p>
            <a:pPr indent="-387350" lvl="0" marL="457200" marR="0" rtl="0" algn="just">
              <a:lnSpc>
                <a:spcPct val="100000"/>
              </a:lnSpc>
              <a:spcBef>
                <a:spcPts val="0"/>
              </a:spcBef>
              <a:spcAft>
                <a:spcPts val="0"/>
              </a:spcAft>
              <a:buClr>
                <a:schemeClr val="dk1"/>
              </a:buClr>
              <a:buSzPts val="2500"/>
              <a:buFont typeface="Times New Roman"/>
              <a:buChar char="●"/>
            </a:pPr>
            <a:r>
              <a:rPr b="0" i="0" lang="en-US" sz="2500" u="none" cap="none" strike="noStrike">
                <a:solidFill>
                  <a:schemeClr val="dk1"/>
                </a:solidFill>
                <a:latin typeface="Times New Roman"/>
                <a:ea typeface="Times New Roman"/>
                <a:cs typeface="Times New Roman"/>
                <a:sym typeface="Times New Roman"/>
              </a:rPr>
              <a:t>After that, different shortcut keys and computer functionalities will be integrated in the software .</a:t>
            </a:r>
            <a:endParaRPr b="0" i="0" sz="2500" u="none" cap="none" strike="noStrike">
              <a:solidFill>
                <a:schemeClr val="dk1"/>
              </a:solidFill>
              <a:latin typeface="Times New Roman"/>
              <a:ea typeface="Times New Roman"/>
              <a:cs typeface="Times New Roman"/>
              <a:sym typeface="Times New Roman"/>
            </a:endParaRPr>
          </a:p>
          <a:p>
            <a:pPr indent="-387350" lvl="0" marL="457200" marR="0" rtl="0" algn="just">
              <a:lnSpc>
                <a:spcPct val="100000"/>
              </a:lnSpc>
              <a:spcBef>
                <a:spcPts val="0"/>
              </a:spcBef>
              <a:spcAft>
                <a:spcPts val="0"/>
              </a:spcAft>
              <a:buClr>
                <a:schemeClr val="dk1"/>
              </a:buClr>
              <a:buSzPts val="2500"/>
              <a:buFont typeface="Times New Roman"/>
              <a:buChar char="●"/>
            </a:pPr>
            <a:r>
              <a:rPr b="0" i="0" lang="en-US" sz="2500" u="none" cap="none" strike="noStrike">
                <a:solidFill>
                  <a:schemeClr val="dk1"/>
                </a:solidFill>
                <a:latin typeface="Times New Roman"/>
                <a:ea typeface="Times New Roman"/>
                <a:cs typeface="Times New Roman"/>
                <a:sym typeface="Times New Roman"/>
              </a:rPr>
              <a:t>Development of the project will be done in the python language with the help of different tools and libraries like tensorflow,mediapipe etc. </a:t>
            </a:r>
            <a:endParaRPr b="0" i="0" sz="2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2019-03-29T08:52:13Z</dcterms:created>
  <dc:creator>pooja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21</vt:i4>
  </property>
  <property fmtid="{D5CDD505-2E9C-101B-9397-08002B2CF9AE}" pid="12" name="ICV">
    <vt:lpwstr>98f2f68772b948c898615ef5da5ce131</vt:lpwstr>
  </property>
</Properties>
</file>